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crdownload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94599" autoAdjust="0"/>
  </p:normalViewPr>
  <p:slideViewPr>
    <p:cSldViewPr>
      <p:cViewPr varScale="1">
        <p:scale>
          <a:sx n="109" d="100"/>
          <a:sy n="109" d="100"/>
        </p:scale>
        <p:origin x="762" y="10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4080" y="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13D02FD-F98D-4393-8C2A-AA2B1B59A463}" type="datetime1">
              <a:rPr lang="ru-RU" smtClean="0"/>
              <a:t>10.03.2023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50423A-8BCE-448E-A97B-03A88B2B12C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5164D38-2738-4F9A-AE2C-9F3DA1661795}" type="datetime1">
              <a:rPr lang="ru-RU" smtClean="0"/>
              <a:t>10.03.2023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F2A70B-78F2-4DCF-B53B-C990D2FAFB8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7649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9829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9624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0770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5832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8760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9268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4718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85663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5586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4681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17437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63637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45894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215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1918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469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1441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9856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6930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5562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3875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 rtlCol="0">
            <a:noAutofit/>
          </a:bodyPr>
          <a:lstStyle>
            <a:lvl1pPr>
              <a:defRPr sz="54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grpSp>
        <p:nvGrpSpPr>
          <p:cNvPr id="256" name="Линия" descr="Изображение линии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Полилиния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58" name="Полилиния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59" name="Полилиния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0" name="Полилиния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1" name="Полилиния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2" name="Полилиния 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3" name="Полилиния 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4" name="Полилиния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5" name="Полилиния 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6" name="Полилиния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7" name="Полилиния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8" name="Полилиния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9" name="Полилиния 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0" name="Полилиния 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1" name="Полилиния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2" name="Полилиния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3" name="Полилиния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4" name="Полилиния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5" name="Полилиния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6" name="Полилиния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7" name="Полилиния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8" name="Полилиния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9" name="Полилиния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0" name="Полилиния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1" name="Полилиния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2" name="Полилиния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3" name="Полилиния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4" name="Полилиния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5" name="Полилиния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6" name="Полилиния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7" name="Полилиния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8" name="Полилиния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9" name="Полилиния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0" name="Полилиния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1" name="Полилиния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2" name="Полилиния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3" name="Полилиния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4" name="Полилиния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5" name="Полилиния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6" name="Полилиния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7" name="Полилиния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8" name="Полилиния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9" name="Полилиния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0" name="Полилиния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1" name="Полилиния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2" name="Полилиния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3" name="Полилиния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4" name="Полилиния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5" name="Полилиния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6" name="Полилиния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7" name="Полилиния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8" name="Полилиния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9" name="Полилиния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0" name="Полилиния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1" name="Полилиния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2" name="Полилиния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3" name="Полилиния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4" name="Полилиния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5" name="Полилиния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6" name="Полилиния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7" name="Полилиния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8" name="Полилиния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9" name="Полилиния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0" name="Полилиния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1" name="Полилиния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2" name="Полилиния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3" name="Полилиния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4" name="Полилиния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5" name="Полилиния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6" name="Полилиния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7" name="Полилиния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8" name="Полилиния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9" name="Полилиния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0" name="Полилиния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1" name="Полилиния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2" name="Полилиния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3" name="Полилиния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4" name="Полилиния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5" name="Полилиния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6" name="Полилиния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7" name="Полилиния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8" name="Полилиния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9" name="Полилиния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0" name="Полилиния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1" name="Полилиния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2" name="Полилиния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3" name="Полилиния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4" name="Полилиния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5" name="Полилиния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6" name="Полилиния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7" name="Полилиния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8" name="Полилиния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9" name="Полилиния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0" name="Полилиния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1" name="Полилиния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2" name="Полилиния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3" name="Полилиния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4" name="Полилиния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5" name="Полилиния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6" name="Полилиния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7" name="Полилиния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8" name="Полилиния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9" name="Полилиния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0" name="Полилиния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1" name="Полилиния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2" name="Полилиния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3" name="Полилиния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4" name="Полилиния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5" name="Полилиния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6" name="Полилиния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7" name="Полилиния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8" name="Полилиния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9" name="Полилиния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0" name="Полилиния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1" name="Полилиния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2" name="Полилиния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3" name="Полилиния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4" name="Полилиния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5" name="Полилиния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6" name="Полилиния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7" name="Полилиния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8" name="Полилиния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9" name="Полилиния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</p:grp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grpSp>
        <p:nvGrpSpPr>
          <p:cNvPr id="7" name="Линия" descr="Изображение линии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Полилиния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9" name="Полилиния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0" name="Полилиния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1" name="Поли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2" name="Поли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3" name="Полилиния 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4" name="Полилиния 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5" name="Поли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" name="Поли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" name="Поли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" name="Поли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" name="Поли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" name="Поли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" name="Поли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" name="Поли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" name="Поли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4" name="Поли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5" name="Поли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6" name="Поли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7" name="Поли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8" name="Поли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9" name="Поли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0" name="Поли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1" name="Поли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2" name="Поли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3" name="Поли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4" name="Поли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5" name="Поли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6" name="Поли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7" name="Поли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8" name="Поли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9" name="Поли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0" name="Поли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1" name="Поли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2" name="Поли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3" name="Поли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4" name="Поли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5" name="Поли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6" name="Поли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7" name="Поли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8" name="Поли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9" name="Поли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0" name="Поли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1" name="Поли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2" name="Поли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3" name="Поли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4" name="Поли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5" name="Поли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6" name="Поли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7" name="Поли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8" name="Полилиния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9" name="Поли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0" name="Поли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1" name="Поли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2" name="Поли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3" name="Поли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4" name="Поли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5" name="Поли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6" name="Поли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7" name="Поли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8" name="Поли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9" name="Поли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0" name="Поли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1" name="Поли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2" name="Поли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3" name="Поли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4" name="Поли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5" name="Поли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6" name="Поли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7" name="Поли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8" name="Поли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9" name="Поли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80" name="Поли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81" name="Поли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</p:grp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C7E982-4435-4F0F-ACB2-06A1FA4FF9BD}" type="datetime1">
              <a:rPr lang="ru-RU" smtClean="0"/>
              <a:t>10.03.2023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grpSp>
        <p:nvGrpSpPr>
          <p:cNvPr id="7" name="Линия" descr="Изображение линии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Полилиния 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9" name="Полилиния 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0" name="Полилиния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1" name="Поли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2" name="Поли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3" name="Полилиния 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4" name="Полилиния 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5" name="Поли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" name="Поли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" name="Поли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" name="Поли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" name="Поли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" name="Поли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" name="Поли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" name="Поли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" name="Поли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4" name="Поли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5" name="Поли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6" name="Поли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7" name="Поли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8" name="Поли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9" name="Поли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0" name="Поли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1" name="Поли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2" name="Поли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3" name="Поли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4" name="Поли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5" name="Поли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6" name="Поли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7" name="Поли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8" name="Поли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9" name="Поли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0" name="Поли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1" name="Поли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2" name="Поли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3" name="Поли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4" name="Поли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5" name="Поли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6" name="Поли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7" name="Поли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8" name="Поли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9" name="Поли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0" name="Поли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1" name="Поли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2" name="Поли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3" name="Поли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4" name="Поли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5" name="Поли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6" name="Поли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7" name="Поли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8" name="Полилиния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9" name="Поли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0" name="Поли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1" name="Поли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2" name="Поли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3" name="Поли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4" name="Поли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5" name="Поли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6" name="Поли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7" name="Поли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8" name="Поли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9" name="Поли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0" name="Поли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1" name="Поли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2" name="Поли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3" name="Поли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4" name="Поли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5" name="Поли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6" name="Поли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7" name="Поли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8" name="Поли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9" name="Поли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80" name="Поли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81" name="Поли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</p:grp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 rtlCol="0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196B705-CB6F-4640-B788-EDDEAD2CCBC5}" type="datetime1">
              <a:rPr lang="ru-RU" smtClean="0"/>
              <a:t>10.03.2023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grpSp>
        <p:nvGrpSpPr>
          <p:cNvPr id="167" name="Линия" descr="Изображение линии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Полилиния 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9" name="Полилиния 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0" name="Полилиния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1" name="Поли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2" name="Поли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3" name="Полилиния 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4" name="Полилиния 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5" name="Поли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6" name="Поли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7" name="Поли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8" name="Поли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9" name="Поли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0" name="Поли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1" name="Поли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2" name="Поли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3" name="Поли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4" name="Поли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5" name="Поли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6" name="Поли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7" name="Поли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8" name="Поли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9" name="Поли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0" name="Поли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1" name="Поли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2" name="Поли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3" name="Поли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4" name="Поли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5" name="Поли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6" name="Поли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7" name="Поли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8" name="Поли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9" name="Поли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0" name="Поли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1" name="Поли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2" name="Поли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3" name="Поли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4" name="Поли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5" name="Поли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6" name="Поли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7" name="Поли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8" name="Поли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9" name="Поли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0" name="Поли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1" name="Поли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2" name="Поли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3" name="Поли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4" name="Поли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5" name="Поли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6" name="Поли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7" name="Поли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8" name="Полилиния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9" name="Поли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0" name="Поли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1" name="Поли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2" name="Поли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3" name="Поли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4" name="Поли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5" name="Поли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6" name="Поли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7" name="Поли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8" name="Поли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9" name="Поли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0" name="Поли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1" name="Поли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2" name="Поли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3" name="Поли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4" name="Поли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5" name="Поли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6" name="Поли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7" name="Поли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8" name="Поли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9" name="Поли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40" name="Поли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41" name="Поли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</p:grp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A1CBF38-34D1-4EFE-8259-431553C38E01}" type="datetime1">
              <a:rPr lang="ru-RU" smtClean="0"/>
              <a:t>10.03.2023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rtlCol="0" anchor="b">
            <a:noAutofit/>
          </a:bodyPr>
          <a:lstStyle>
            <a:lvl1pPr algn="l">
              <a:defRPr sz="4400" b="0" cap="none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grpSp>
        <p:nvGrpSpPr>
          <p:cNvPr id="255" name="Линия" descr="Изображение линии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Полилиния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57" name="Полилиния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58" name="Полилиния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59" name="Полилиния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0" name="Полилиния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1" name="Полилиния 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2" name="Полилиния 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3" name="Полилиния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4" name="Полилиния 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5" name="Полилиния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6" name="Полилиния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7" name="Полилиния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8" name="Полилиния 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9" name="Полилиния 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0" name="Полилиния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1" name="Полилиния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2" name="Полилиния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3" name="Полилиния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4" name="Полилиния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5" name="Полилиния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6" name="Полилиния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7" name="Полилиния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8" name="Полилиния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9" name="Полилиния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0" name="Полилиния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1" name="Полилиния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2" name="Полилиния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3" name="Полилиния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4" name="Полилиния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5" name="Полилиния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6" name="Полилиния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7" name="Полилиния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8" name="Полилиния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9" name="Полилиния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0" name="Полилиния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1" name="Полилиния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2" name="Полилиния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3" name="Полилиния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4" name="Полилиния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5" name="Полилиния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6" name="Полилиния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7" name="Полилиния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8" name="Полилиния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9" name="Полилиния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0" name="Полилиния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1" name="Полилиния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2" name="Полилиния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3" name="Полилиния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4" name="Полилиния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5" name="Полилиния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6" name="Полилиния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7" name="Полилиния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8" name="Полилиния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9" name="Полилиния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0" name="Полилиния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1" name="Полилиния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2" name="Полилиния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3" name="Полилиния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4" name="Полилиния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5" name="Полилиния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6" name="Полилиния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7" name="Полилиния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8" name="Полилиния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9" name="Полилиния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0" name="Полилиния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1" name="Полилиния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2" name="Полилиния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3" name="Полилиния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4" name="Полилиния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5" name="Полилиния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6" name="Полилиния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7" name="Полилиния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8" name="Полилиния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9" name="Полилиния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0" name="Полилиния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1" name="Полилиния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2" name="Полилиния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3" name="Полилиния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4" name="Полилиния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5" name="Полилиния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6" name="Полилиния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7" name="Полилиния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8" name="Полилиния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9" name="Полилиния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0" name="Полилиния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1" name="Полилиния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2" name="Полилиния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3" name="Полилиния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4" name="Полилиния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5" name="Полилиния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6" name="Полилиния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7" name="Полилиния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8" name="Полилиния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9" name="Полилиния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0" name="Полилиния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1" name="Полилиния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2" name="Полилиния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3" name="Полилиния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4" name="Полилиния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5" name="Полилиния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6" name="Полилиния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7" name="Полилиния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8" name="Полилиния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9" name="Полилиния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0" name="Полилиния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1" name="Полилиния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2" name="Полилиния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3" name="Полилиния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4" name="Полилиния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5" name="Полилиния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6" name="Полилиния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7" name="Полилиния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8" name="Полилиния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9" name="Полилиния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0" name="Полилиния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1" name="Полилиния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2" name="Полилиния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3" name="Полилиния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4" name="Полилиния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5" name="Полилиния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6" name="Полилиния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7" name="Полилиния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8" name="Полилиния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</p:grp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6C0AD57-7643-4028-9FF0-08000A190AA1}" type="datetime1">
              <a:rPr lang="ru-RU" smtClean="0"/>
              <a:t>10.03.2023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grpSp>
        <p:nvGrpSpPr>
          <p:cNvPr id="158" name="Линия" descr="Изображение линии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Полилиния 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0" name="Полилиния 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1" name="Полилиния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2" name="Поли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3" name="Поли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4" name="Полилиния 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5" name="Полилиния 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6" name="Поли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7" name="Поли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8" name="Поли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9" name="Поли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0" name="Поли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1" name="Поли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2" name="Поли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3" name="Поли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4" name="Поли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5" name="Поли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6" name="Поли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7" name="Поли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8" name="Поли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9" name="Поли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0" name="Поли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1" name="Поли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2" name="Поли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3" name="Поли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4" name="Поли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5" name="Поли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6" name="Поли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7" name="Поли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8" name="Поли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9" name="Поли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0" name="Поли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1" name="Поли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2" name="Поли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3" name="Поли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4" name="Поли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5" name="Поли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6" name="Поли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7" name="Поли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8" name="Поли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9" name="Поли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0" name="Поли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1" name="Поли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2" name="Поли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3" name="Поли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4" name="Поли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5" name="Поли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6" name="Поли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7" name="Поли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8" name="Поли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9" name="Полилиния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0" name="Поли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1" name="Поли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2" name="Поли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3" name="Поли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4" name="Поли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5" name="Поли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6" name="Поли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7" name="Поли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8" name="Поли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9" name="Поли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0" name="Поли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1" name="Поли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2" name="Поли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3" name="Поли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4" name="Поли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5" name="Поли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6" name="Поли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7" name="Поли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8" name="Поли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9" name="Поли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0" name="Поли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1" name="Поли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2" name="Поли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</p:grp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77D773E-74A1-4BA4-B522-34EF921B8606}" type="datetime1">
              <a:rPr lang="ru-RU" smtClean="0"/>
              <a:t>10.03.2023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grpSp>
        <p:nvGrpSpPr>
          <p:cNvPr id="160" name="Линия" descr="Изображение линии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Полилиния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2" name="Полилиния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3" name="Полилиния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4" name="Поли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5" name="Поли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6" name="Полилиния 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7" name="Полилиния 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8" name="Поли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9" name="Поли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0" name="Поли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1" name="Поли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2" name="Поли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3" name="Поли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4" name="Поли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5" name="Поли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6" name="Поли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7" name="Поли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8" name="Поли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9" name="Поли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0" name="Поли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1" name="Поли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2" name="Поли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3" name="Поли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4" name="Поли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5" name="Поли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6" name="Поли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7" name="Поли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8" name="Поли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9" name="Поли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0" name="Поли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1" name="Поли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2" name="Поли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3" name="Поли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4" name="Поли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5" name="Поли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6" name="Поли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7" name="Поли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8" name="Поли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9" name="Поли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0" name="Поли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1" name="Поли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2" name="Поли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3" name="Поли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4" name="Поли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5" name="Поли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6" name="Поли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7" name="Поли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8" name="Поли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9" name="Поли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0" name="Поли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1" name="Полилиния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2" name="Поли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3" name="Поли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4" name="Поли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5" name="Поли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6" name="Поли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7" name="Поли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8" name="Поли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9" name="Поли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0" name="Поли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1" name="Поли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2" name="Поли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3" name="Поли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4" name="Поли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5" name="Поли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6" name="Поли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7" name="Поли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8" name="Поли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9" name="Поли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0" name="Поли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1" name="Поли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2" name="Поли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3" name="Поли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4" name="Поли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</p:grp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B28BC5-71C2-477C-8B13-12FB8B20464A}" type="datetime1">
              <a:rPr lang="ru-RU" smtClean="0"/>
              <a:t>10.03.2023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5" name="Объект 3"/>
          <p:cNvSpPr>
            <a:spLocks noGrp="1"/>
          </p:cNvSpPr>
          <p:nvPr>
            <p:ph sz="half" idx="13"/>
          </p:nvPr>
        </p:nvSpPr>
        <p:spPr>
          <a:xfrm>
            <a:off x="6249860" y="2819399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grpSp>
        <p:nvGrpSpPr>
          <p:cNvPr id="156" name="Линия" descr="Изображение линии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Полилиния 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58" name="Полилиния 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59" name="Полилиния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0" name="Поли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1" name="Поли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2" name="Полилиния 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3" name="Полилиния 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4" name="Поли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5" name="Поли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6" name="Поли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7" name="Поли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8" name="Поли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9" name="Поли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0" name="Поли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1" name="Поли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2" name="Поли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3" name="Поли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4" name="Поли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5" name="Поли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6" name="Поли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7" name="Поли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8" name="Поли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9" name="Поли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0" name="Поли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1" name="Поли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2" name="Поли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3" name="Поли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4" name="Поли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5" name="Поли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6" name="Поли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7" name="Поли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8" name="Поли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9" name="Поли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0" name="Поли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1" name="Поли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2" name="Поли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3" name="Поли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4" name="Поли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5" name="Поли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6" name="Поли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7" name="Поли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8" name="Поли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9" name="Поли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0" name="Поли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1" name="Поли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2" name="Поли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3" name="Поли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4" name="Поли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5" name="Поли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6" name="Поли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7" name="Полилиния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8" name="Поли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9" name="Поли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0" name="Поли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1" name="Поли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2" name="Поли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3" name="Поли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4" name="Поли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5" name="Поли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6" name="Поли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7" name="Поли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8" name="Поли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9" name="Поли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0" name="Поли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1" name="Поли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2" name="Поли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3" name="Поли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4" name="Поли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5" name="Поли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6" name="Поли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7" name="Поли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8" name="Поли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9" name="Поли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0" name="Поли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</p:grp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CEA311-C20D-4189-808C-8437B8A46BD2}" type="datetime1">
              <a:rPr lang="ru-RU" smtClean="0"/>
              <a:t>10.03.2023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BFD11C-9C6B-4434-9B68-2F5C4D676DF4}" type="datetime1">
              <a:rPr lang="ru-RU" smtClean="0"/>
              <a:t>10.03.2023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 anchor="b">
            <a:noAutofit/>
          </a:bodyPr>
          <a:lstStyle>
            <a:lvl1pPr algn="l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grpSp>
        <p:nvGrpSpPr>
          <p:cNvPr id="615" name="рамка" descr="Изображение прямоугольника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Группа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Группа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Полилиния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Полилиния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Полилиния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Поли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Поли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Полилиния 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Полилиния 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Поли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Поли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Поли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Поли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Поли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Поли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Поли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Поли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Поли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Поли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Поли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Поли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Поли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Поли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Поли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Поли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Поли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Поли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Поли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Поли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Поли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Поли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Поли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Поли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Поли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Поли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Поли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Поли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Поли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Поли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Поли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Поли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Поли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Поли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Поли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Поли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Поли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Поли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Поли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Поли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Поли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Поли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Поли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Поли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Поли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Поли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Поли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Поли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Поли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Поли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Поли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Поли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Поли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Поли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Поли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Поли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Поли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Поли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Поли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Поли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Поли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Поли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Поли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Поли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Поли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Поли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7" name="Поли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Группа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Полилиния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Полилиния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Полилиния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Поли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Поли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Полилиния 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Полилиния 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Поли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Поли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Поли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Поли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Поли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Поли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Поли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Поли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Поли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Поли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Поли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Поли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Поли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Поли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Поли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Поли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Поли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Поли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Поли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Поли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Поли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Поли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Поли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Поли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Поли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Поли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Поли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Поли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Поли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Поли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Поли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Поли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Поли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Поли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Поли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Поли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Поли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Поли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Поли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Поли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Поли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Поли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Поли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Поли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Поли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Поли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Поли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Поли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Поли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Поли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Поли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Поли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Поли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Поли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Поли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Поли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Поли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Поли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Поли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Поли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Поли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Поли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Поли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Поли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Поли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Поли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3" name="Поли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Группа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Группа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Полилиния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Полилиния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Полилиния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Поли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Поли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Полилиния 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Полилиния 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Поли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Поли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Поли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Поли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Поли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Поли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Поли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Поли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Поли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Поли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Поли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Поли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Поли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Поли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Поли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Поли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Поли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Поли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Поли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Поли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Поли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Поли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Поли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Поли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Поли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Поли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Поли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Поли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Поли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Поли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Поли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Поли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Поли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Поли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Поли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Поли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Поли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Поли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Поли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Поли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Поли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Поли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Поли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Поли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Поли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Поли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Поли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Поли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Поли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Поли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Поли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Поли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Поли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Поли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Поли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Поли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Поли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Поли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Поли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Поли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Поли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Поли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Поли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Поли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Поли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Поли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7" name="Поли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Группа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Полилиния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Полилиния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Полилиния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Поли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Поли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Полилиния 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Полилиния 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Поли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Поли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Поли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Поли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Поли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Поли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Поли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Поли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Поли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Поли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Поли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Поли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Поли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Поли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Поли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Поли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Поли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Поли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Поли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Поли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Поли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Поли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Поли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Поли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Поли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Поли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Поли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Поли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Поли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Поли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Поли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Поли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Поли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Поли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Поли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Поли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Поли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Поли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Поли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Поли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Поли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Поли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Поли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Поли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Поли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Поли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Поли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Поли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Поли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Поли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Поли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Поли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Поли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Поли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Поли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Поли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Поли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Поли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Поли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Поли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Поли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Поли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Поли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Поли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Поли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Поли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3" name="Поли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011294-C16D-438E-839F-35BA73C6BD5D}" type="datetime1">
              <a:rPr lang="ru-RU" smtClean="0"/>
              <a:t>10.03.2023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 anchor="b">
            <a:noAutofit/>
          </a:bodyPr>
          <a:lstStyle>
            <a:lvl1pPr algn="l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grpSp>
        <p:nvGrpSpPr>
          <p:cNvPr id="614" name="рамка" descr="Изображение прямоугольника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Группа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Группа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Полилиния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4" name="Полилиния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Полилиния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Поли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Поли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Полилиния 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Полилиния 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Поли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Поли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Поли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Поли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Поли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Поли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Поли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Поли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Поли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Поли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Поли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Поли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Поли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Поли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Поли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Поли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Поли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Поли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Поли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Поли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Поли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Поли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Поли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Поли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Поли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Поли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Поли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Поли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Поли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Поли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Поли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Поли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Поли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Поли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Поли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Поли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Поли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Поли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Поли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Поли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Поли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Поли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Поли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Поли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Поли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Поли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Поли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Поли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Поли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Поли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Поли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Поли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Поли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Поли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Поли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Поли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Поли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Поли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Поли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Поли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Поли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Поли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Поли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Поли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Поли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Поли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Поли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Группа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Полилиния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0" name="Полилиния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Полилиния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Поли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Поли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Полилиния 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Полилиния 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Поли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Поли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Поли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Поли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Поли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Поли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Поли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Поли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Поли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Поли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Поли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Поли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Поли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Поли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Поли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Поли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Поли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Поли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Поли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Поли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Поли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Поли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Поли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Поли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Поли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Поли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Поли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Поли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Поли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Поли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Поли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Поли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Поли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Поли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Поли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Поли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Поли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Поли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Поли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Поли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Поли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Поли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Поли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Поли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Поли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Поли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Поли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Поли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Поли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Поли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Поли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Поли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Поли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Поли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Поли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Поли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Поли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Поли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Поли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Поли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Поли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Поли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Поли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Поли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Поли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Поли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Поли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Группа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Группа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Полилиния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4" name="Полилиния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Полилиния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Поли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Поли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Полилиния 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Полилиния 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Поли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Поли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Поли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Поли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Поли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Поли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Поли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Поли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Поли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Поли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Поли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Поли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Поли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Поли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Поли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Поли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Поли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Поли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Поли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Поли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Поли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Поли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Поли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Поли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Поли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Поли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Поли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Поли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Поли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Поли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Поли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Поли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Поли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Поли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Поли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Поли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Поли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Поли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Поли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Поли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Поли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Поли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Поли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Поли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Поли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Поли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Поли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Поли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Поли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Поли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Поли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Поли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Поли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Поли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Поли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Поли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Поли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Поли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Поли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Поли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Поли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Поли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Поли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Поли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Поли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Поли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Поли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Группа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Полилиния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0" name="Полилиния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Полилиния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Полилиния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Полилиния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Полилиния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Полилиния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Полилиния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Полилиния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Полилиния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Полилиния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Полилиния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Полилиния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Полилиния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Полилиния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Полилиния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Полилиния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Полилиния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Полилиния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Полилиния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Полилиния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Полилиния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Полилиния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Полилиния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Полилиния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Полилиния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Полилиния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Полилиния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Полилиния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Полилиния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Полилиния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Полилиния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Полилиния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Полилиния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Полилиния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Полилиния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Полилиния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Полилиния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Полилиния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Полилиния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Полилиния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Полилиния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Полилиния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Полилиния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Полилиния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Полилиния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Полилиния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Полилиния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Полилиния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Полилиния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Полилиния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Полилиния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Полилиния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Полилиния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Полилиния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Полилиния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Полилиния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Полилиния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Полилиния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Полилиния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Полилиния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Полилиния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Полилиния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Полилиния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Полилиния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Полилиния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Полилиния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Полилиния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Полилиния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Полилиния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Полилиния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Полилиния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Полилиния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Полилиния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B3B382-A543-41A2-B2F1-349DFA3808AF}" type="datetime1">
              <a:rPr lang="ru-RU" smtClean="0"/>
              <a:t>10.03.2023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7E2C42-E278-469B-A2DE-9AF23BE99BFB}" type="datetime1">
              <a:rPr lang="ru-RU" noProof="0" smtClean="0"/>
              <a:t>10.03.2023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5BA54BD-C84D-46CE-8B72-31BFB26ABA4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image" Target="../media/image26.crdownload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99288"/>
            <a:ext cx="12188825" cy="52777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2" y="692696"/>
            <a:ext cx="9144000" cy="3641387"/>
          </a:xfrm>
          <a:ln>
            <a:noFill/>
          </a:ln>
        </p:spPr>
        <p:txBody>
          <a:bodyPr rtlCol="0"/>
          <a:lstStyle/>
          <a:p>
            <a:r>
              <a:rPr lang="ru-RU" sz="50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80 ЛЕТ ТРАГЕДИИ В ХАТЫНИ. </a:t>
            </a:r>
            <a:r>
              <a:rPr lang="ru-RU" sz="5000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/>
            </a:r>
            <a:br>
              <a:rPr lang="ru-RU" sz="5000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</a:br>
            <a:r>
              <a:rPr lang="ru-RU" sz="50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РЕЗУЛЬТАТЫ РАССЛЕДОВАНИЯ ГЕНОЦИДА БЕЛОРУССКОГО НАРОДА В ГОДЫ ВЕЛИКОЙ ОТЕЧЕСТВЕННОЙ </a:t>
            </a:r>
            <a:r>
              <a:rPr lang="ru-RU" sz="50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ВОЙНЫ</a:t>
            </a:r>
            <a:endParaRPr lang="ru-RU" sz="5000" dirty="0">
              <a:ln w="19050">
                <a:solidFill>
                  <a:srgbClr val="C00000"/>
                </a:solidFill>
              </a:ln>
              <a:latin typeface="B52" panose="040B0500000000000000" pitchFamily="81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00" y="188640"/>
            <a:ext cx="1492369" cy="133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ru-RU" smtClean="0"/>
              <a:t>10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61764" y="476672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Государственный мемориальный комплекс «Хатынь»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4584" y="5511821"/>
            <a:ext cx="288394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latin typeface="a_OldTyperNr" panose="02090506030505020304" pitchFamily="18" charset="-52"/>
              </a:rPr>
              <a:t>Бронзовая скульптура «Непокоренный человек»</a:t>
            </a:r>
            <a:endParaRPr lang="ru-RU" sz="2400" dirty="0">
              <a:latin typeface="a_OldTyperNr" panose="02090506030505020304" pitchFamily="18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1" r="13900"/>
          <a:stretch/>
        </p:blipFill>
        <p:spPr>
          <a:xfrm>
            <a:off x="176639" y="1888383"/>
            <a:ext cx="3031886" cy="34101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0" t="9069" r="8301" b="19844"/>
          <a:stretch/>
        </p:blipFill>
        <p:spPr>
          <a:xfrm>
            <a:off x="3355324" y="1888383"/>
            <a:ext cx="4536504" cy="34101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03396" y="5515219"/>
            <a:ext cx="324036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latin typeface="a_OldTyperNr" panose="02090506030505020304" pitchFamily="18" charset="-52"/>
              </a:rPr>
              <a:t>черная </a:t>
            </a:r>
            <a:r>
              <a:rPr lang="ru-RU" dirty="0" smtClean="0">
                <a:latin typeface="a_OldTyperNr" panose="02090506030505020304" pitchFamily="18" charset="-52"/>
              </a:rPr>
              <a:t>плита-крыша, место сожжения жителей Хатыни </a:t>
            </a:r>
            <a:endParaRPr lang="ru-RU" sz="2400" dirty="0">
              <a:latin typeface="a_OldTyperNr" panose="02090506030505020304" pitchFamily="18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 r="6348"/>
          <a:stretch/>
        </p:blipFill>
        <p:spPr>
          <a:xfrm>
            <a:off x="8038628" y="1891139"/>
            <a:ext cx="4032449" cy="34074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334772" y="5511821"/>
            <a:ext cx="208706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latin typeface="a_OldTyperNr" panose="02090506030505020304" pitchFamily="18" charset="-52"/>
              </a:rPr>
              <a:t>Братская могила</a:t>
            </a:r>
            <a:endParaRPr lang="ru-RU" sz="2400" dirty="0">
              <a:latin typeface="a_OldTyperNr" panose="02090506030505020304" pitchFamily="18" charset="-52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3453"/>
            <a:ext cx="12188825" cy="119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98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ru-RU" smtClean="0"/>
              <a:t>11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61764" y="476672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Государственный мемориальный комплекс «Хатынь»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5688" y="5183796"/>
            <a:ext cx="288394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latin typeface="a_OldTyperNr" panose="02090506030505020304" pitchFamily="18" charset="-52"/>
              </a:rPr>
              <a:t>«Кладбище деревень»</a:t>
            </a:r>
            <a:endParaRPr lang="ru-RU" sz="2400" dirty="0">
              <a:latin typeface="a_OldTyperNr" panose="02090506030505020304" pitchFamily="18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56677" y="5183796"/>
            <a:ext cx="306890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latin typeface="a_OldTyperNr" panose="02090506030505020304" pitchFamily="18" charset="-52"/>
              </a:rPr>
              <a:t>«Деревья жизни»</a:t>
            </a:r>
            <a:endParaRPr lang="ru-RU" sz="2400" dirty="0">
              <a:latin typeface="a_OldTyperNr" panose="02090506030505020304" pitchFamily="18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33141" y="5191207"/>
            <a:ext cx="208706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latin typeface="a_OldTyperNr" panose="02090506030505020304" pitchFamily="18" charset="-52"/>
              </a:rPr>
              <a:t>«Стена Скорби»</a:t>
            </a:r>
            <a:endParaRPr lang="ru-RU" sz="2400" dirty="0">
              <a:latin typeface="a_OldTyperNr" panose="02090506030505020304" pitchFamily="18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3" y="1961025"/>
            <a:ext cx="4155133" cy="30193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316" y="1947693"/>
            <a:ext cx="4125270" cy="30327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676" y="1961024"/>
            <a:ext cx="3654753" cy="301939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" y="5589240"/>
            <a:ext cx="12188825" cy="146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09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ru-RU" smtClean="0"/>
              <a:t>12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61764" y="476672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Капитальный ремонт Государственного мемориального комплекса </a:t>
            </a:r>
            <a:r>
              <a:rPr lang="ru-RU" sz="44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«Хатынь»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8378" y="4297288"/>
            <a:ext cx="117426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Первая очередь: </a:t>
            </a:r>
            <a:r>
              <a:rPr lang="ru-RU" sz="2000" dirty="0" smtClean="0">
                <a:latin typeface="a_OldTyperNr" panose="02090506030505020304" pitchFamily="18" charset="-52"/>
              </a:rPr>
              <a:t>очистка </a:t>
            </a:r>
            <a:r>
              <a:rPr lang="ru-RU" sz="2000" dirty="0">
                <a:latin typeface="a_OldTyperNr" panose="02090506030505020304" pitchFamily="18" charset="-52"/>
              </a:rPr>
              <a:t>скульптуры «Непокоренный человек», ремонт пьедестала, монумента «Крыша сарая» и мемориала «Венец памяти», благоустройство прилегающей </a:t>
            </a:r>
            <a:r>
              <a:rPr lang="ru-RU" sz="2000" dirty="0" smtClean="0">
                <a:latin typeface="a_OldTyperNr" panose="02090506030505020304" pitchFamily="18" charset="-52"/>
              </a:rPr>
              <a:t>территории.</a:t>
            </a:r>
          </a:p>
          <a:p>
            <a:pPr>
              <a:lnSpc>
                <a:spcPct val="90000"/>
              </a:lnSpc>
            </a:pPr>
            <a:endParaRPr lang="ru-RU" sz="2000" dirty="0">
              <a:latin typeface="a_OldTyperNr" panose="02090506030505020304" pitchFamily="18" charset="-52"/>
            </a:endParaRPr>
          </a:p>
          <a:p>
            <a:pPr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Вторая очередь: </a:t>
            </a:r>
            <a:r>
              <a:rPr lang="ru-RU" sz="2000" dirty="0" smtClean="0">
                <a:latin typeface="a_OldTyperNr" panose="02090506030505020304" pitchFamily="18" charset="-52"/>
              </a:rPr>
              <a:t>отремонтированы </a:t>
            </a:r>
            <a:r>
              <a:rPr lang="ru-RU" sz="2000" dirty="0">
                <a:latin typeface="a_OldTyperNr" panose="02090506030505020304" pitchFamily="18" charset="-52"/>
              </a:rPr>
              <a:t>мемориалы «Кладбище деревень» и «Деревья жизни», </a:t>
            </a:r>
            <a:r>
              <a:rPr lang="ru-RU" sz="2000" dirty="0" smtClean="0">
                <a:latin typeface="a_OldTyperNr" panose="02090506030505020304" pitchFamily="18" charset="-52"/>
              </a:rPr>
              <a:t/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000" dirty="0" smtClean="0">
                <a:latin typeface="a_OldTyperNr" panose="02090506030505020304" pitchFamily="18" charset="-52"/>
              </a:rPr>
              <a:t>а </a:t>
            </a:r>
            <a:r>
              <a:rPr lang="ru-RU" sz="2000" dirty="0">
                <a:latin typeface="a_OldTyperNr" panose="02090506030505020304" pitchFamily="18" charset="-52"/>
              </a:rPr>
              <a:t>также бетонные ограждения захоронений и урны с </a:t>
            </a:r>
            <a:r>
              <a:rPr lang="ru-RU" sz="2000" dirty="0" smtClean="0">
                <a:latin typeface="a_OldTyperNr" panose="02090506030505020304" pitchFamily="18" charset="-52"/>
              </a:rPr>
              <a:t>землей.</a:t>
            </a:r>
          </a:p>
          <a:p>
            <a:pPr>
              <a:lnSpc>
                <a:spcPct val="90000"/>
              </a:lnSpc>
            </a:pPr>
            <a:endParaRPr lang="ru-RU" sz="2000" dirty="0">
              <a:latin typeface="a_OldTyperNr" panose="02090506030505020304" pitchFamily="18" charset="-52"/>
            </a:endParaRPr>
          </a:p>
          <a:p>
            <a:pPr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Третья очередь: ремонт подсветки центральной дорожки и звукового оформления </a:t>
            </a:r>
            <a:r>
              <a:rPr lang="ru-RU" sz="2000" dirty="0" smtClean="0">
                <a:latin typeface="a_OldTyperNr" panose="02090506030505020304" pitchFamily="18" charset="-52"/>
              </a:rPr>
              <a:t>мемориала.</a:t>
            </a:r>
            <a:endParaRPr lang="ru-RU" sz="2000" dirty="0">
              <a:latin typeface="a_OldTyperNr" panose="02090506030505020304" pitchFamily="18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8" y="1772816"/>
            <a:ext cx="3657600" cy="24932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04" y="1791112"/>
            <a:ext cx="3657600" cy="2493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550" y="1781976"/>
            <a:ext cx="3662204" cy="2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15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ru-RU" smtClean="0"/>
              <a:t>13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183" y="332656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Государственный мемориальный комплекс </a:t>
            </a:r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«Хатынь</a:t>
            </a: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» - Всебелорусская молодежная стройка</a:t>
            </a:r>
            <a:endParaRPr lang="ru-RU" sz="3600" b="1" dirty="0">
              <a:ln w="19050">
                <a:solidFill>
                  <a:srgbClr val="C00000"/>
                </a:solidFill>
              </a:ln>
              <a:latin typeface="B52" panose="040B0500000000000000" pitchFamily="81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812" y="1616622"/>
            <a:ext cx="11742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В период с 14 июня по 26 августа 2022 г. на Всебелорусской молодежной стройке «Хатынь» трудились 7 строительных отрядов из всех регионов республики.</a:t>
            </a:r>
            <a:endParaRPr lang="ru-RU" sz="2000" dirty="0">
              <a:latin typeface="a_OldTyperNr" panose="02090506030505020304" pitchFamily="18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" y="2262953"/>
            <a:ext cx="5416946" cy="36098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890" y="2262953"/>
            <a:ext cx="5416945" cy="36098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8571" y="5892583"/>
            <a:ext cx="11742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На фото </a:t>
            </a:r>
            <a:r>
              <a:rPr lang="ru-RU" sz="2000" dirty="0" smtClean="0">
                <a:latin typeface="a_OldTyperNr" panose="02090506030505020304" pitchFamily="18" charset="-52"/>
              </a:rPr>
              <a:t>студенческий </a:t>
            </a:r>
            <a:r>
              <a:rPr lang="ru-RU" sz="2000" dirty="0">
                <a:latin typeface="a_OldTyperNr" panose="02090506030505020304" pitchFamily="18" charset="-52"/>
              </a:rPr>
              <a:t>строительный отряд «</a:t>
            </a:r>
            <a:r>
              <a:rPr lang="ru-RU" sz="2000" dirty="0" err="1">
                <a:latin typeface="a_OldTyperNr" panose="02090506030505020304" pitchFamily="18" charset="-52"/>
              </a:rPr>
              <a:t>Машеровцы</a:t>
            </a:r>
            <a:r>
              <a:rPr lang="ru-RU" sz="2000" dirty="0">
                <a:latin typeface="a_OldTyperNr" panose="02090506030505020304" pitchFamily="18" charset="-52"/>
              </a:rPr>
              <a:t>» имени Героя Советского Союза </a:t>
            </a:r>
            <a:r>
              <a:rPr lang="ru-RU" sz="2000" dirty="0" smtClean="0">
                <a:latin typeface="a_OldTyperNr" panose="02090506030505020304" pitchFamily="18" charset="-52"/>
              </a:rPr>
              <a:t/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000" dirty="0" err="1" smtClean="0">
                <a:latin typeface="a_OldTyperNr" panose="02090506030505020304" pitchFamily="18" charset="-52"/>
              </a:rPr>
              <a:t>П.М.Машерова</a:t>
            </a:r>
            <a:r>
              <a:rPr lang="ru-RU" sz="2000" dirty="0" smtClean="0">
                <a:latin typeface="a_OldTyperNr" panose="02090506030505020304" pitchFamily="18" charset="-52"/>
              </a:rPr>
              <a:t> </a:t>
            </a:r>
            <a:r>
              <a:rPr lang="ru-RU" sz="2000" dirty="0">
                <a:latin typeface="a_OldTyperNr" panose="02090506030505020304" pitchFamily="18" charset="-52"/>
              </a:rPr>
              <a:t>УО «Витебский государственный университет имени </a:t>
            </a:r>
            <a:r>
              <a:rPr lang="ru-RU" sz="2000" dirty="0" err="1" smtClean="0">
                <a:latin typeface="a_OldTyperNr" panose="02090506030505020304" pitchFamily="18" charset="-52"/>
              </a:rPr>
              <a:t>П.М.Машерова</a:t>
            </a:r>
            <a:r>
              <a:rPr lang="ru-RU" sz="2000" dirty="0" smtClean="0">
                <a:latin typeface="a_OldTyperNr" panose="02090506030505020304" pitchFamily="18" charset="-52"/>
              </a:rPr>
              <a:t>»</a:t>
            </a:r>
            <a:endParaRPr lang="ru-RU" sz="2000" dirty="0">
              <a:latin typeface="a_OldTyperNr" panose="020905060305050203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940965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00" y="5063118"/>
            <a:ext cx="3088211" cy="173794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839587" y="6398519"/>
            <a:ext cx="1143002" cy="276226"/>
          </a:xfrm>
        </p:spPr>
        <p:txBody>
          <a:bodyPr/>
          <a:lstStyle/>
          <a:p>
            <a:pPr rtl="0"/>
            <a:fld id="{25BA54BD-C84D-46CE-8B72-31BFB26ABA43}" type="slidenum">
              <a:rPr lang="ru-RU" smtClean="0">
                <a:solidFill>
                  <a:schemeClr val="bg1"/>
                </a:solidFill>
              </a:rPr>
              <a:t>14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49" y="5060836"/>
            <a:ext cx="2379197" cy="17155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203" y="5065401"/>
            <a:ext cx="2379197" cy="17333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057" y="5062421"/>
            <a:ext cx="3088211" cy="1739337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8183" y="332656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Расследование уголовного дела о геноциде белорусского народа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6554" y="1639833"/>
            <a:ext cx="1058517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К началу 2023 года по уголовному делу о геноциде белорусского народа допрошено </a:t>
            </a:r>
            <a:r>
              <a:rPr lang="ru-RU" sz="2000" dirty="0" smtClean="0">
                <a:latin typeface="a_OldTyperNr" panose="02090506030505020304" pitchFamily="18" charset="-52"/>
              </a:rPr>
              <a:t/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800" b="1" dirty="0" smtClean="0">
                <a:latin typeface="a_OldTyperNr" panose="02090506030505020304" pitchFamily="18" charset="-52"/>
              </a:rPr>
              <a:t>16</a:t>
            </a:r>
            <a:r>
              <a:rPr lang="ru-RU" sz="2000" dirty="0" smtClean="0">
                <a:latin typeface="a_OldTyperNr" panose="02090506030505020304" pitchFamily="18" charset="-52"/>
              </a:rPr>
              <a:t> </a:t>
            </a:r>
            <a:r>
              <a:rPr lang="ru-RU" sz="2000" dirty="0">
                <a:latin typeface="a_OldTyperNr" panose="02090506030505020304" pitchFamily="18" charset="-52"/>
              </a:rPr>
              <a:t>тыс. человек, из них свыше </a:t>
            </a:r>
            <a:r>
              <a:rPr lang="ru-RU" sz="2800" b="1" dirty="0">
                <a:latin typeface="a_OldTyperNr" panose="02090506030505020304" pitchFamily="18" charset="-52"/>
              </a:rPr>
              <a:t>7,6</a:t>
            </a:r>
            <a:r>
              <a:rPr lang="ru-RU" sz="2000" dirty="0">
                <a:latin typeface="a_OldTyperNr" panose="02090506030505020304" pitchFamily="18" charset="-52"/>
              </a:rPr>
              <a:t> тыс. – узники лагерей </a:t>
            </a:r>
            <a:r>
              <a:rPr lang="ru-RU" sz="2000" dirty="0" smtClean="0">
                <a:latin typeface="a_OldTyperNr" panose="02090506030505020304" pitchFamily="18" charset="-52"/>
              </a:rPr>
              <a:t>смерти.</a:t>
            </a:r>
            <a:endParaRPr lang="ru-RU" sz="2000" dirty="0">
              <a:latin typeface="a_OldTyperNr" panose="02090506030505020304" pitchFamily="18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6554" y="2378510"/>
            <a:ext cx="10585176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Республика потеряла более половины своего национального богатства. Прямой материальный ущерб, нанесенный нашей стране оккупацией, исчисляется </a:t>
            </a:r>
            <a:r>
              <a:rPr lang="ru-RU" sz="2000" dirty="0" smtClean="0">
                <a:latin typeface="a_OldTyperNr" panose="02090506030505020304" pitchFamily="18" charset="-52"/>
              </a:rPr>
              <a:t/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000" dirty="0" smtClean="0">
                <a:latin typeface="a_OldTyperNr" panose="02090506030505020304" pitchFamily="18" charset="-52"/>
              </a:rPr>
              <a:t>в </a:t>
            </a:r>
            <a:r>
              <a:rPr lang="ru-RU" sz="2800" b="1" dirty="0">
                <a:latin typeface="a_OldTyperNr" panose="02090506030505020304" pitchFamily="18" charset="-52"/>
              </a:rPr>
              <a:t>75</a:t>
            </a:r>
            <a:r>
              <a:rPr lang="ru-RU" sz="2000" dirty="0">
                <a:latin typeface="a_OldTyperNr" panose="02090506030505020304" pitchFamily="18" charset="-52"/>
              </a:rPr>
              <a:t> млрд. рублей (в ценах 1941 года), что </a:t>
            </a:r>
            <a:r>
              <a:rPr lang="ru-RU" sz="2000" dirty="0" smtClean="0">
                <a:latin typeface="a_OldTyperNr" panose="02090506030505020304" pitchFamily="18" charset="-52"/>
              </a:rPr>
              <a:t>в </a:t>
            </a:r>
            <a:r>
              <a:rPr lang="ru-RU" sz="2800" b="1" dirty="0" smtClean="0">
                <a:latin typeface="a_OldTyperNr" panose="02090506030505020304" pitchFamily="18" charset="-52"/>
              </a:rPr>
              <a:t>35</a:t>
            </a:r>
            <a:r>
              <a:rPr lang="ru-RU" sz="2000" dirty="0" smtClean="0">
                <a:latin typeface="a_OldTyperNr" panose="02090506030505020304" pitchFamily="18" charset="-52"/>
              </a:rPr>
              <a:t> </a:t>
            </a:r>
            <a:r>
              <a:rPr lang="ru-RU" sz="2000" dirty="0">
                <a:latin typeface="a_OldTyperNr" panose="02090506030505020304" pitchFamily="18" charset="-52"/>
              </a:rPr>
              <a:t>раз превысило бюджет республики.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3852" y="3645024"/>
            <a:ext cx="1058517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В ходе расследования уголовного дела о геноциде установлено более </a:t>
            </a:r>
            <a:r>
              <a:rPr lang="ru-RU" sz="2800" b="1" dirty="0">
                <a:latin typeface="a_OldTyperNr" panose="02090506030505020304" pitchFamily="18" charset="-52"/>
              </a:rPr>
              <a:t>10,5</a:t>
            </a:r>
            <a:r>
              <a:rPr lang="ru-RU" sz="2000" dirty="0">
                <a:latin typeface="a_OldTyperNr" panose="02090506030505020304" pitchFamily="18" charset="-52"/>
              </a:rPr>
              <a:t> тыс. сел </a:t>
            </a:r>
            <a:r>
              <a:rPr lang="ru-RU" sz="2000" dirty="0" smtClean="0">
                <a:latin typeface="a_OldTyperNr" panose="02090506030505020304" pitchFamily="18" charset="-52"/>
              </a:rPr>
              <a:t/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000" dirty="0" smtClean="0">
                <a:latin typeface="a_OldTyperNr" panose="02090506030505020304" pitchFamily="18" charset="-52"/>
              </a:rPr>
              <a:t>и деревень, которые </a:t>
            </a:r>
            <a:r>
              <a:rPr lang="ru-RU" sz="2000" dirty="0">
                <a:latin typeface="a_OldTyperNr" panose="02090506030505020304" pitchFamily="18" charset="-52"/>
              </a:rPr>
              <a:t>пострадали в годы оккупации, в том числе не менее </a:t>
            </a:r>
            <a:r>
              <a:rPr lang="ru-RU" sz="2000" dirty="0" smtClean="0">
                <a:latin typeface="a_OldTyperNr" panose="02090506030505020304" pitchFamily="18" charset="-52"/>
              </a:rPr>
              <a:t/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800" b="1" dirty="0" smtClean="0">
                <a:latin typeface="a_OldTyperNr" panose="02090506030505020304" pitchFamily="18" charset="-52"/>
              </a:rPr>
              <a:t>216</a:t>
            </a:r>
            <a:r>
              <a:rPr lang="ru-RU" sz="2000" dirty="0" smtClean="0">
                <a:latin typeface="a_OldTyperNr" panose="02090506030505020304" pitchFamily="18" charset="-52"/>
              </a:rPr>
              <a:t> </a:t>
            </a:r>
            <a:r>
              <a:rPr lang="ru-RU" sz="2000" dirty="0">
                <a:latin typeface="a_OldTyperNr" panose="02090506030505020304" pitchFamily="18" charset="-52"/>
              </a:rPr>
              <a:t>населенных </a:t>
            </a:r>
            <a:r>
              <a:rPr lang="ru-RU" sz="2000" dirty="0" smtClean="0">
                <a:latin typeface="a_OldTyperNr" panose="02090506030505020304" pitchFamily="18" charset="-52"/>
              </a:rPr>
              <a:t>пунктов, </a:t>
            </a:r>
            <a:r>
              <a:rPr lang="ru-RU" sz="2000" dirty="0">
                <a:latin typeface="a_OldTyperNr" panose="02090506030505020304" pitchFamily="18" charset="-52"/>
              </a:rPr>
              <a:t>которые разделили судьбу </a:t>
            </a:r>
            <a:r>
              <a:rPr lang="ru-RU" sz="2000" dirty="0" err="1">
                <a:latin typeface="a_OldTyperNr" panose="02090506030505020304" pitchFamily="18" charset="-52"/>
              </a:rPr>
              <a:t>д.Хатыни</a:t>
            </a:r>
            <a:r>
              <a:rPr lang="ru-RU" sz="2000" dirty="0">
                <a:latin typeface="a_OldTyperNr" panose="02090506030505020304" pitchFamily="18" charset="-52"/>
              </a:rPr>
              <a:t>, то есть были полностью уничтожены вместе с жителями и не возродились после войны</a:t>
            </a:r>
          </a:p>
        </p:txBody>
      </p:sp>
    </p:spTree>
    <p:extLst>
      <p:ext uri="{BB962C8B-B14F-4D97-AF65-F5344CB8AC3E}">
        <p14:creationId xmlns:p14="http://schemas.microsoft.com/office/powerpoint/2010/main" val="6466826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3138537"/>
            <a:ext cx="5817310" cy="355835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839587" y="6398519"/>
            <a:ext cx="1143002" cy="276226"/>
          </a:xfrm>
        </p:spPr>
        <p:txBody>
          <a:bodyPr/>
          <a:lstStyle/>
          <a:p>
            <a:pPr rtl="0"/>
            <a:fld id="{25BA54BD-C84D-46CE-8B72-31BFB26ABA43}" type="slidenum">
              <a:rPr lang="ru-RU" smtClean="0">
                <a:solidFill>
                  <a:schemeClr val="tx1"/>
                </a:solidFill>
              </a:rPr>
              <a:t>15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183" y="332656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Расследование уголовного дела о геноциде белорусского народа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53852" y="1484784"/>
            <a:ext cx="1058517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_OldTyperNr" panose="02090506030505020304" pitchFamily="18" charset="-52"/>
              </a:rPr>
              <a:t>В 2022 году при координации Генеральной прокуратурой деятельности </a:t>
            </a:r>
            <a:br>
              <a:rPr lang="ru-RU" sz="2000" dirty="0">
                <a:latin typeface="a_OldTyperNr" panose="02090506030505020304" pitchFamily="18" charset="-52"/>
              </a:rPr>
            </a:br>
            <a:r>
              <a:rPr lang="ru-RU" sz="2800" b="1" dirty="0" smtClean="0">
                <a:latin typeface="a_OldTyperNr" panose="02090506030505020304" pitchFamily="18" charset="-52"/>
              </a:rPr>
              <a:t>52</a:t>
            </a:r>
            <a:r>
              <a:rPr lang="ru-RU" sz="2000" dirty="0" smtClean="0">
                <a:latin typeface="a_OldTyperNr" panose="02090506030505020304" pitchFamily="18" charset="-52"/>
              </a:rPr>
              <a:t>-го </a:t>
            </a:r>
            <a:r>
              <a:rPr lang="ru-RU" sz="2000" dirty="0">
                <a:latin typeface="a_OldTyperNr" panose="02090506030505020304" pitchFamily="18" charset="-52"/>
              </a:rPr>
              <a:t>отдельного специализированного поискового батальона проведены </a:t>
            </a:r>
            <a:r>
              <a:rPr lang="ru-RU" sz="2000" dirty="0" smtClean="0">
                <a:latin typeface="a_OldTyperNr" panose="02090506030505020304" pitchFamily="18" charset="-52"/>
              </a:rPr>
              <a:t>полевые</a:t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000" dirty="0" smtClean="0">
                <a:latin typeface="a_OldTyperNr" panose="02090506030505020304" pitchFamily="18" charset="-52"/>
              </a:rPr>
              <a:t>поисковые </a:t>
            </a:r>
            <a:r>
              <a:rPr lang="ru-RU" sz="2000" dirty="0">
                <a:latin typeface="a_OldTyperNr" panose="02090506030505020304" pitchFamily="18" charset="-52"/>
              </a:rPr>
              <a:t>работы в </a:t>
            </a:r>
            <a:r>
              <a:rPr lang="ru-RU" sz="2800" b="1" dirty="0">
                <a:latin typeface="a_OldTyperNr" panose="02090506030505020304" pitchFamily="18" charset="-52"/>
              </a:rPr>
              <a:t>25</a:t>
            </a:r>
            <a:r>
              <a:rPr lang="ru-RU" sz="2000" dirty="0">
                <a:latin typeface="a_OldTyperNr" panose="02090506030505020304" pitchFamily="18" charset="-52"/>
              </a:rPr>
              <a:t> местах захоронений жертв </a:t>
            </a:r>
            <a:r>
              <a:rPr lang="ru-RU" sz="2000" dirty="0" smtClean="0">
                <a:latin typeface="a_OldTyperNr" panose="02090506030505020304" pitchFamily="18" charset="-52"/>
              </a:rPr>
              <a:t>геноцида.</a:t>
            </a:r>
          </a:p>
          <a:p>
            <a:r>
              <a:rPr lang="ru-RU" sz="2000" dirty="0" smtClean="0">
                <a:latin typeface="a_OldTyperNr" panose="02090506030505020304" pitchFamily="18" charset="-52"/>
              </a:rPr>
              <a:t>В 2023 году запланировано проведение полевых поисковых работ в </a:t>
            </a:r>
            <a:r>
              <a:rPr lang="ru-RU" sz="2800" b="1" dirty="0" smtClean="0">
                <a:latin typeface="a_OldTyperNr" panose="02090506030505020304" pitchFamily="18" charset="-52"/>
              </a:rPr>
              <a:t>35</a:t>
            </a:r>
            <a:r>
              <a:rPr lang="ru-RU" sz="2000" dirty="0" smtClean="0">
                <a:latin typeface="a_OldTyperNr" panose="02090506030505020304" pitchFamily="18" charset="-52"/>
              </a:rPr>
              <a:t> местах.</a:t>
            </a:r>
            <a:endParaRPr lang="ru-RU" sz="2000" dirty="0">
              <a:latin typeface="a_OldTyperNr" panose="02090506030505020304" pitchFamily="18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83" y="3138537"/>
            <a:ext cx="5828428" cy="353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09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414892" y="6475604"/>
            <a:ext cx="1143002" cy="276226"/>
          </a:xfrm>
        </p:spPr>
        <p:txBody>
          <a:bodyPr/>
          <a:lstStyle/>
          <a:p>
            <a:pPr rtl="0"/>
            <a:fld id="{25BA54BD-C84D-46CE-8B72-31BFB26ABA43}" type="slidenum">
              <a:rPr lang="ru-RU" smtClean="0">
                <a:solidFill>
                  <a:schemeClr val="tx1"/>
                </a:solidFill>
              </a:rPr>
              <a:t>16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183" y="332656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Расследование уголовного дела о геноциде белорусского народа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6554" y="1639833"/>
            <a:ext cx="105851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 smtClean="0">
                <a:latin typeface="a_OldTyperNr" panose="02090506030505020304" pitchFamily="18" charset="-52"/>
              </a:rPr>
              <a:t>Крупные места массовых уничтожений людей: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ru-RU" sz="2000" dirty="0" smtClean="0">
                <a:latin typeface="a_OldTyperNr" panose="02090506030505020304" pitchFamily="18" charset="-52"/>
              </a:rPr>
              <a:t>урочище </a:t>
            </a:r>
            <a:r>
              <a:rPr lang="ru-RU" sz="2000" dirty="0" err="1">
                <a:latin typeface="a_OldTyperNr" panose="02090506030505020304" pitchFamily="18" charset="-52"/>
              </a:rPr>
              <a:t>Ивановщина</a:t>
            </a:r>
            <a:r>
              <a:rPr lang="ru-RU" sz="2000" dirty="0">
                <a:latin typeface="a_OldTyperNr" panose="02090506030505020304" pitchFamily="18" charset="-52"/>
              </a:rPr>
              <a:t> </a:t>
            </a:r>
            <a:r>
              <a:rPr lang="ru-RU" sz="2000" dirty="0" err="1">
                <a:latin typeface="a_OldTyperNr" panose="02090506030505020304" pitchFamily="18" charset="-52"/>
              </a:rPr>
              <a:t>Логойского</a:t>
            </a:r>
            <a:r>
              <a:rPr lang="ru-RU" sz="2000" dirty="0">
                <a:latin typeface="a_OldTyperNr" panose="02090506030505020304" pitchFamily="18" charset="-52"/>
              </a:rPr>
              <a:t> </a:t>
            </a:r>
            <a:r>
              <a:rPr lang="ru-RU" sz="2000" dirty="0" smtClean="0">
                <a:latin typeface="a_OldTyperNr" panose="02090506030505020304" pitchFamily="18" charset="-52"/>
              </a:rPr>
              <a:t>района – извлечены останки </a:t>
            </a:r>
            <a:r>
              <a:rPr lang="ru-RU" sz="2800" b="1" dirty="0" smtClean="0">
                <a:latin typeface="a_OldTyperNr" panose="02090506030505020304" pitchFamily="18" charset="-52"/>
              </a:rPr>
              <a:t>1020</a:t>
            </a:r>
            <a:r>
              <a:rPr lang="ru-RU" sz="2000" dirty="0" smtClean="0">
                <a:latin typeface="a_OldTyperNr" panose="02090506030505020304" pitchFamily="18" charset="-52"/>
              </a:rPr>
              <a:t> человек;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ru-RU" sz="2000" dirty="0">
                <a:latin typeface="a_OldTyperNr" panose="02090506030505020304" pitchFamily="18" charset="-52"/>
              </a:rPr>
              <a:t>урочище Воробьёвы </a:t>
            </a:r>
            <a:r>
              <a:rPr lang="ru-RU" sz="2000" dirty="0" smtClean="0">
                <a:latin typeface="a_OldTyperNr" panose="02090506030505020304" pitchFamily="18" charset="-52"/>
              </a:rPr>
              <a:t>горы </a:t>
            </a:r>
            <a:r>
              <a:rPr lang="ru-RU" sz="2000" dirty="0" err="1" smtClean="0">
                <a:latin typeface="a_OldTyperNr" panose="02090506030505020304" pitchFamily="18" charset="-52"/>
              </a:rPr>
              <a:t>Городокского</a:t>
            </a:r>
            <a:r>
              <a:rPr lang="ru-RU" sz="2000" dirty="0" smtClean="0">
                <a:latin typeface="a_OldTyperNr" panose="02090506030505020304" pitchFamily="18" charset="-52"/>
              </a:rPr>
              <a:t> района – извлечены останки </a:t>
            </a:r>
            <a:r>
              <a:rPr lang="ru-RU" sz="2800" b="1" dirty="0" smtClean="0">
                <a:latin typeface="a_OldTyperNr" panose="02090506030505020304" pitchFamily="18" charset="-52"/>
              </a:rPr>
              <a:t>16</a:t>
            </a:r>
            <a:r>
              <a:rPr lang="ru-RU" sz="2000" dirty="0" smtClean="0">
                <a:latin typeface="a_OldTyperNr" panose="02090506030505020304" pitchFamily="18" charset="-52"/>
              </a:rPr>
              <a:t> человек;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ru-RU" sz="2000" dirty="0" err="1" smtClean="0">
                <a:latin typeface="a_OldTyperNr" panose="02090506030505020304" pitchFamily="18" charset="-52"/>
              </a:rPr>
              <a:t>Бешенковичский</a:t>
            </a:r>
            <a:r>
              <a:rPr lang="ru-RU" sz="2000" dirty="0" smtClean="0">
                <a:latin typeface="a_OldTyperNr" panose="02090506030505020304" pitchFamily="18" charset="-52"/>
              </a:rPr>
              <a:t> район </a:t>
            </a:r>
            <a:r>
              <a:rPr lang="ru-RU" sz="2000" dirty="0">
                <a:latin typeface="a_OldTyperNr" panose="02090506030505020304" pitchFamily="18" charset="-52"/>
              </a:rPr>
              <a:t>– извлечены останки </a:t>
            </a:r>
            <a:r>
              <a:rPr lang="ru-RU" sz="2800" b="1" dirty="0" smtClean="0">
                <a:latin typeface="a_OldTyperNr" panose="02090506030505020304" pitchFamily="18" charset="-52"/>
              </a:rPr>
              <a:t>80</a:t>
            </a:r>
            <a:r>
              <a:rPr lang="ru-RU" sz="2000" dirty="0" smtClean="0">
                <a:latin typeface="a_OldTyperNr" panose="02090506030505020304" pitchFamily="18" charset="-52"/>
              </a:rPr>
              <a:t> </a:t>
            </a:r>
            <a:r>
              <a:rPr lang="ru-RU" sz="2000" dirty="0">
                <a:latin typeface="a_OldTyperNr" panose="02090506030505020304" pitchFamily="18" charset="-52"/>
              </a:rPr>
              <a:t>человек;</a:t>
            </a:r>
            <a:r>
              <a:rPr lang="ru-RU" sz="2000" dirty="0" smtClean="0">
                <a:latin typeface="a_OldTyperNr" panose="02090506030505020304" pitchFamily="18" charset="-52"/>
              </a:rPr>
              <a:t> 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ru-RU" sz="2000" dirty="0" smtClean="0">
                <a:latin typeface="a_OldTyperNr" panose="02090506030505020304" pitchFamily="18" charset="-52"/>
              </a:rPr>
              <a:t>урочище </a:t>
            </a:r>
            <a:r>
              <a:rPr lang="ru-RU" sz="2000" dirty="0">
                <a:latin typeface="a_OldTyperNr" panose="02090506030505020304" pitchFamily="18" charset="-52"/>
              </a:rPr>
              <a:t>Уручье под </a:t>
            </a:r>
            <a:r>
              <a:rPr lang="ru-RU" sz="2000" dirty="0" err="1" smtClean="0">
                <a:latin typeface="a_OldTyperNr" panose="02090506030505020304" pitchFamily="18" charset="-52"/>
              </a:rPr>
              <a:t>г.Минском</a:t>
            </a:r>
            <a:r>
              <a:rPr lang="ru-RU" sz="2000" dirty="0" smtClean="0">
                <a:latin typeface="a_OldTyperNr" panose="02090506030505020304" pitchFamily="18" charset="-52"/>
              </a:rPr>
              <a:t> (</a:t>
            </a:r>
            <a:r>
              <a:rPr lang="ru-RU" sz="2800" b="1" dirty="0" smtClean="0">
                <a:latin typeface="a_OldTyperNr" panose="02090506030505020304" pitchFamily="18" charset="-52"/>
              </a:rPr>
              <a:t>7</a:t>
            </a:r>
            <a:r>
              <a:rPr lang="ru-RU" sz="2000" dirty="0" smtClean="0">
                <a:latin typeface="a_OldTyperNr" panose="02090506030505020304" pitchFamily="18" charset="-52"/>
              </a:rPr>
              <a:t> мест массового захоронения) – общее число погребенных </a:t>
            </a:r>
            <a:r>
              <a:rPr lang="ru-RU" sz="2800" b="1" dirty="0" smtClean="0">
                <a:latin typeface="a_OldTyperNr" panose="02090506030505020304" pitchFamily="18" charset="-52"/>
              </a:rPr>
              <a:t>38</a:t>
            </a:r>
            <a:r>
              <a:rPr lang="ru-RU" sz="2000" dirty="0" smtClean="0">
                <a:latin typeface="a_OldTyperNr" panose="02090506030505020304" pitchFamily="18" charset="-52"/>
              </a:rPr>
              <a:t> тысяч человек.</a:t>
            </a:r>
            <a:endParaRPr lang="ru-RU" sz="2000" dirty="0">
              <a:latin typeface="a_OldTyperNr" panose="02090506030505020304" pitchFamily="18" charset="-52"/>
            </a:endParaRPr>
          </a:p>
          <a:p>
            <a:pPr marL="342900" indent="-342900">
              <a:lnSpc>
                <a:spcPct val="90000"/>
              </a:lnSpc>
              <a:buFontTx/>
              <a:buChar char="-"/>
            </a:pPr>
            <a:endParaRPr lang="ru-RU" sz="2000" dirty="0">
              <a:latin typeface="a_OldTyperNr" panose="02090506030505020304" pitchFamily="18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6" t="13551" r="3046" b="19870"/>
          <a:stretch/>
        </p:blipFill>
        <p:spPr>
          <a:xfrm>
            <a:off x="1269876" y="3934431"/>
            <a:ext cx="4680520" cy="2817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60" y="3934431"/>
            <a:ext cx="4680520" cy="281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9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377" y="3942160"/>
            <a:ext cx="3952665" cy="272004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270876" y="6516982"/>
            <a:ext cx="1143002" cy="276226"/>
          </a:xfrm>
        </p:spPr>
        <p:txBody>
          <a:bodyPr/>
          <a:lstStyle/>
          <a:p>
            <a:pPr rtl="0"/>
            <a:fld id="{25BA54BD-C84D-46CE-8B72-31BFB26ABA43}" type="slidenum">
              <a:rPr lang="ru-RU" smtClean="0">
                <a:solidFill>
                  <a:schemeClr val="tx1"/>
                </a:solidFill>
              </a:rPr>
              <a:t>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183" y="332656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Расследование уголовного дела о геноциде белорусского народа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6554" y="1639833"/>
            <a:ext cx="105851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В геноциде населения Беларуси принимали участие не только немецко-фашистские захватчики, но и их </a:t>
            </a:r>
            <a:r>
              <a:rPr lang="ru-RU" sz="2000" dirty="0" smtClean="0">
                <a:latin typeface="a_OldTyperNr" panose="02090506030505020304" pitchFamily="18" charset="-52"/>
              </a:rPr>
              <a:t>пособники: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ru-RU" sz="2000" dirty="0" smtClean="0">
                <a:latin typeface="a_OldTyperNr" panose="02090506030505020304" pitchFamily="18" charset="-52"/>
              </a:rPr>
              <a:t>подразделение </a:t>
            </a:r>
            <a:r>
              <a:rPr lang="ru-RU" sz="2000" dirty="0">
                <a:latin typeface="a_OldTyperNr" panose="02090506030505020304" pitchFamily="18" charset="-52"/>
              </a:rPr>
              <a:t>вспомогательной латышской полиции под командованием Виктора </a:t>
            </a:r>
            <a:r>
              <a:rPr lang="ru-RU" sz="2000" dirty="0" err="1">
                <a:latin typeface="a_OldTyperNr" panose="02090506030505020304" pitchFamily="18" charset="-52"/>
              </a:rPr>
              <a:t>Арайса</a:t>
            </a:r>
            <a:r>
              <a:rPr lang="ru-RU" sz="2000" dirty="0">
                <a:latin typeface="a_OldTyperNr" panose="02090506030505020304" pitchFamily="18" charset="-52"/>
              </a:rPr>
              <a:t> («команда </a:t>
            </a:r>
            <a:r>
              <a:rPr lang="ru-RU" sz="2000" dirty="0" err="1">
                <a:latin typeface="a_OldTyperNr" panose="02090506030505020304" pitchFamily="18" charset="-52"/>
              </a:rPr>
              <a:t>Арайса</a:t>
            </a:r>
            <a:r>
              <a:rPr lang="ru-RU" sz="2000" dirty="0" smtClean="0">
                <a:latin typeface="a_OldTyperNr" panose="02090506030505020304" pitchFamily="18" charset="-52"/>
              </a:rPr>
              <a:t>»);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ru-RU" sz="2000" dirty="0">
                <a:latin typeface="a_OldTyperNr" panose="02090506030505020304" pitchFamily="18" charset="-52"/>
              </a:rPr>
              <a:t>2-й литовский вспомогательный полицейский </a:t>
            </a:r>
            <a:r>
              <a:rPr lang="ru-RU" sz="2000" dirty="0" smtClean="0">
                <a:latin typeface="a_OldTyperNr" panose="02090506030505020304" pitchFamily="18" charset="-52"/>
              </a:rPr>
              <a:t>батальон;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ru-RU" sz="2000" dirty="0">
                <a:latin typeface="a_OldTyperNr" panose="02090506030505020304" pitchFamily="18" charset="-52"/>
              </a:rPr>
              <a:t>13-й белорусский полицейский батальон при </a:t>
            </a:r>
            <a:r>
              <a:rPr lang="ru-RU" sz="2000" dirty="0" smtClean="0">
                <a:latin typeface="a_OldTyperNr" panose="02090506030505020304" pitchFamily="18" charset="-52"/>
              </a:rPr>
              <a:t>СД;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ru-RU" sz="2000" dirty="0">
                <a:latin typeface="a_OldTyperNr" panose="02090506030505020304" pitchFamily="18" charset="-52"/>
              </a:rPr>
              <a:t>Украинские карательные </a:t>
            </a:r>
            <a:r>
              <a:rPr lang="ru-RU" sz="2000" dirty="0" smtClean="0">
                <a:latin typeface="a_OldTyperNr" panose="02090506030505020304" pitchFamily="18" charset="-52"/>
              </a:rPr>
              <a:t>батальоны;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ru-RU" sz="2000" dirty="0">
                <a:latin typeface="a_OldTyperNr" panose="02090506030505020304" pitchFamily="18" charset="-52"/>
              </a:rPr>
              <a:t>члены Армии </a:t>
            </a:r>
            <a:r>
              <a:rPr lang="ru-RU" sz="2000" dirty="0" err="1" smtClean="0">
                <a:latin typeface="a_OldTyperNr" panose="02090506030505020304" pitchFamily="18" charset="-52"/>
              </a:rPr>
              <a:t>Крайовой</a:t>
            </a:r>
            <a:r>
              <a:rPr lang="ru-RU" sz="2000" dirty="0" smtClean="0">
                <a:latin typeface="a_OldTyperNr" panose="02090506030505020304" pitchFamily="18" charset="-52"/>
              </a:rPr>
              <a:t> и многие другие.</a:t>
            </a:r>
            <a:endParaRPr lang="ru-RU" sz="2000" dirty="0">
              <a:latin typeface="a_OldTyperNr" panose="02090506030505020304" pitchFamily="18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2" y="3949192"/>
            <a:ext cx="3952664" cy="27309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7" b="6174"/>
          <a:stretch/>
        </p:blipFill>
        <p:spPr>
          <a:xfrm>
            <a:off x="4109569" y="3948639"/>
            <a:ext cx="3952665" cy="273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76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"/>
          <a:stretch/>
        </p:blipFill>
        <p:spPr>
          <a:xfrm>
            <a:off x="8614692" y="5157192"/>
            <a:ext cx="3656576" cy="1802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26860" y="6436574"/>
            <a:ext cx="1143002" cy="276226"/>
          </a:xfrm>
        </p:spPr>
        <p:txBody>
          <a:bodyPr/>
          <a:lstStyle/>
          <a:p>
            <a:pPr rtl="0"/>
            <a:fld id="{25BA54BD-C84D-46CE-8B72-31BFB26ABA43}" type="slidenum">
              <a:rPr lang="ru-RU" smtClean="0">
                <a:solidFill>
                  <a:schemeClr val="tx1"/>
                </a:solidFill>
              </a:rPr>
              <a:t>18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183" y="332656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Сохранение памяти о жертвах </a:t>
            </a: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/>
            </a:r>
            <a:b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</a:b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Великой </a:t>
            </a:r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Отечественной войны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1764" y="1628800"/>
            <a:ext cx="1159328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 smtClean="0">
                <a:latin typeface="a_OldTyperNr" panose="02090506030505020304" pitchFamily="18" charset="-52"/>
              </a:rPr>
              <a:t>На </a:t>
            </a:r>
            <a:r>
              <a:rPr lang="ru-RU" sz="2000" dirty="0">
                <a:latin typeface="a_OldTyperNr" panose="02090506030505020304" pitchFamily="18" charset="-52"/>
              </a:rPr>
              <a:t>государственном учете состоит </a:t>
            </a:r>
            <a:r>
              <a:rPr lang="ru-RU" sz="2800" b="1" dirty="0">
                <a:latin typeface="a_OldTyperNr" panose="02090506030505020304" pitchFamily="18" charset="-52"/>
              </a:rPr>
              <a:t>8 331 </a:t>
            </a:r>
            <a:r>
              <a:rPr lang="ru-RU" sz="2000" dirty="0">
                <a:latin typeface="a_OldTyperNr" panose="02090506030505020304" pitchFamily="18" charset="-52"/>
              </a:rPr>
              <a:t>воинское захоронение и захоронение жертв войн, </a:t>
            </a:r>
            <a:r>
              <a:rPr lang="ru-RU" sz="2000" dirty="0" smtClean="0">
                <a:latin typeface="a_OldTyperNr" panose="02090506030505020304" pitchFamily="18" charset="-52"/>
              </a:rPr>
              <a:t/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000" dirty="0" smtClean="0">
                <a:latin typeface="a_OldTyperNr" panose="02090506030505020304" pitchFamily="18" charset="-52"/>
              </a:rPr>
              <a:t>в </a:t>
            </a:r>
            <a:r>
              <a:rPr lang="ru-RU" sz="2000" dirty="0">
                <a:latin typeface="a_OldTyperNr" panose="02090506030505020304" pitchFamily="18" charset="-52"/>
              </a:rPr>
              <a:t>том числе </a:t>
            </a:r>
            <a:r>
              <a:rPr lang="ru-RU" sz="2800" b="1" dirty="0">
                <a:latin typeface="a_OldTyperNr" panose="02090506030505020304" pitchFamily="18" charset="-52"/>
              </a:rPr>
              <a:t>1 626 </a:t>
            </a:r>
            <a:r>
              <a:rPr lang="ru-RU" sz="2000" dirty="0">
                <a:latin typeface="a_OldTyperNr" panose="02090506030505020304" pitchFamily="18" charset="-52"/>
              </a:rPr>
              <a:t>захоронений жертв войны (геноцида</a:t>
            </a:r>
            <a:r>
              <a:rPr lang="ru-RU" sz="2000" dirty="0" smtClean="0">
                <a:latin typeface="a_OldTyperNr" panose="02090506030505020304" pitchFamily="18" charset="-52"/>
              </a:rPr>
              <a:t>).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В 2022 году на государственный учет поставлено </a:t>
            </a:r>
            <a:r>
              <a:rPr lang="ru-RU" sz="2800" b="1" dirty="0">
                <a:latin typeface="a_OldTyperNr" panose="02090506030505020304" pitchFamily="18" charset="-52"/>
              </a:rPr>
              <a:t>179</a:t>
            </a:r>
            <a:r>
              <a:rPr lang="ru-RU" sz="2000" dirty="0">
                <a:latin typeface="a_OldTyperNr" panose="02090506030505020304" pitchFamily="18" charset="-52"/>
              </a:rPr>
              <a:t> захоронений погибших в ходе войн. </a:t>
            </a:r>
            <a:r>
              <a:rPr lang="ru-RU" sz="2000" dirty="0" smtClean="0">
                <a:latin typeface="a_OldTyperNr" panose="02090506030505020304" pitchFamily="18" charset="-52"/>
              </a:rPr>
              <a:t>Внесены </a:t>
            </a:r>
            <a:r>
              <a:rPr lang="ru-RU" sz="2000" dirty="0">
                <a:latin typeface="a_OldTyperNr" panose="02090506030505020304" pitchFamily="18" charset="-52"/>
              </a:rPr>
              <a:t>в паспорта захоронений сведения о </a:t>
            </a:r>
            <a:r>
              <a:rPr lang="ru-RU" sz="2800" b="1" dirty="0">
                <a:latin typeface="a_OldTyperNr" panose="02090506030505020304" pitchFamily="18" charset="-52"/>
              </a:rPr>
              <a:t>555 509 </a:t>
            </a:r>
            <a:r>
              <a:rPr lang="ru-RU" sz="2000" dirty="0">
                <a:latin typeface="a_OldTyperNr" panose="02090506030505020304" pitchFamily="18" charset="-52"/>
              </a:rPr>
              <a:t>погибших, ранее считавшихся пропавшими без </a:t>
            </a:r>
            <a:r>
              <a:rPr lang="ru-RU" sz="2000" dirty="0" smtClean="0">
                <a:latin typeface="a_OldTyperNr" panose="02090506030505020304" pitchFamily="18" charset="-52"/>
              </a:rPr>
              <a:t>вести.</a:t>
            </a:r>
          </a:p>
          <a:p>
            <a:pPr>
              <a:lnSpc>
                <a:spcPct val="90000"/>
              </a:lnSpc>
            </a:pPr>
            <a:endParaRPr lang="ru-RU" sz="2000" dirty="0">
              <a:latin typeface="a_OldTyperNr" panose="02090506030505020304" pitchFamily="18" charset="-52"/>
            </a:endParaRPr>
          </a:p>
          <a:p>
            <a:pPr>
              <a:lnSpc>
                <a:spcPct val="90000"/>
              </a:lnSpc>
            </a:pPr>
            <a:r>
              <a:rPr lang="ru-RU" sz="2000" dirty="0" smtClean="0">
                <a:latin typeface="a_OldTyperNr" panose="02090506030505020304" pitchFamily="18" charset="-52"/>
              </a:rPr>
              <a:t>В </a:t>
            </a:r>
            <a:r>
              <a:rPr lang="ru-RU" sz="2000" dirty="0">
                <a:latin typeface="a_OldTyperNr" panose="02090506030505020304" pitchFamily="18" charset="-52"/>
              </a:rPr>
              <a:t>Витебской </a:t>
            </a:r>
            <a:r>
              <a:rPr lang="ru-RU" sz="2000" dirty="0" smtClean="0">
                <a:latin typeface="a_OldTyperNr" panose="02090506030505020304" pitchFamily="18" charset="-52"/>
              </a:rPr>
              <a:t>области числится </a:t>
            </a:r>
            <a:r>
              <a:rPr lang="ru-RU" sz="2800" b="1" dirty="0" smtClean="0">
                <a:latin typeface="a_OldTyperNr" panose="02090506030505020304" pitchFamily="18" charset="-52"/>
              </a:rPr>
              <a:t>1 556</a:t>
            </a:r>
            <a:r>
              <a:rPr lang="ru-RU" sz="2000" dirty="0" smtClean="0">
                <a:latin typeface="a_OldTyperNr" panose="02090506030505020304" pitchFamily="18" charset="-52"/>
              </a:rPr>
              <a:t> </a:t>
            </a:r>
            <a:r>
              <a:rPr lang="ru-RU" sz="2000" dirty="0">
                <a:latin typeface="a_OldTyperNr" panose="02090506030505020304" pitchFamily="18" charset="-52"/>
              </a:rPr>
              <a:t>воинских захоронений (погибших – </a:t>
            </a:r>
            <a:r>
              <a:rPr lang="ru-RU" sz="2800" b="1" dirty="0">
                <a:latin typeface="a_OldTyperNr" panose="02090506030505020304" pitchFamily="18" charset="-52"/>
              </a:rPr>
              <a:t>488 917 </a:t>
            </a:r>
            <a:r>
              <a:rPr lang="ru-RU" sz="2000" dirty="0">
                <a:latin typeface="a_OldTyperNr" panose="02090506030505020304" pitchFamily="18" charset="-52"/>
              </a:rPr>
              <a:t>человек: известных – </a:t>
            </a:r>
            <a:r>
              <a:rPr lang="ru-RU" sz="2800" b="1" dirty="0">
                <a:latin typeface="a_OldTyperNr" panose="02090506030505020304" pitchFamily="18" charset="-52"/>
              </a:rPr>
              <a:t>212 851 </a:t>
            </a:r>
            <a:r>
              <a:rPr lang="ru-RU" sz="2000" dirty="0" smtClean="0">
                <a:latin typeface="a_OldTyperNr" panose="02090506030505020304" pitchFamily="18" charset="-52"/>
              </a:rPr>
              <a:t>человек, </a:t>
            </a:r>
            <a:r>
              <a:rPr lang="ru-RU" sz="2000" dirty="0">
                <a:latin typeface="a_OldTyperNr" panose="02090506030505020304" pitchFamily="18" charset="-52"/>
              </a:rPr>
              <a:t>неизвестных </a:t>
            </a:r>
            <a:r>
              <a:rPr lang="ru-RU" sz="2000" dirty="0" smtClean="0">
                <a:latin typeface="a_OldTyperNr" panose="02090506030505020304" pitchFamily="18" charset="-52"/>
              </a:rPr>
              <a:t>– </a:t>
            </a:r>
            <a:r>
              <a:rPr lang="ru-RU" sz="2800" b="1" dirty="0" smtClean="0">
                <a:latin typeface="a_OldTyperNr" panose="02090506030505020304" pitchFamily="18" charset="-52"/>
              </a:rPr>
              <a:t>276 </a:t>
            </a:r>
            <a:r>
              <a:rPr lang="ru-RU" sz="2800" b="1" dirty="0">
                <a:latin typeface="a_OldTyperNr" panose="02090506030505020304" pitchFamily="18" charset="-52"/>
              </a:rPr>
              <a:t>066 </a:t>
            </a:r>
            <a:r>
              <a:rPr lang="ru-RU" sz="2000" dirty="0" smtClean="0">
                <a:latin typeface="a_OldTyperNr" panose="02090506030505020304" pitchFamily="18" charset="-52"/>
              </a:rPr>
              <a:t>человек). 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latin typeface="a_OldTyperNr" panose="02090506030505020304" pitchFamily="18" charset="-52"/>
              </a:rPr>
              <a:t>В </a:t>
            </a:r>
            <a:r>
              <a:rPr lang="ru-RU" sz="2000" dirty="0">
                <a:latin typeface="a_OldTyperNr" panose="02090506030505020304" pitchFamily="18" charset="-52"/>
              </a:rPr>
              <a:t>2022 году поставлено на учет </a:t>
            </a:r>
            <a:r>
              <a:rPr lang="ru-RU" sz="2800" b="1" dirty="0">
                <a:latin typeface="a_OldTyperNr" panose="02090506030505020304" pitchFamily="18" charset="-52"/>
              </a:rPr>
              <a:t>21</a:t>
            </a:r>
            <a:r>
              <a:rPr lang="ru-RU" sz="2000" dirty="0">
                <a:latin typeface="a_OldTyperNr" panose="02090506030505020304" pitchFamily="18" charset="-52"/>
              </a:rPr>
              <a:t> воинское захоронение, вновь выявленных  </a:t>
            </a:r>
            <a:r>
              <a:rPr lang="ru-RU" sz="2000" dirty="0" smtClean="0">
                <a:latin typeface="a_OldTyperNr" panose="02090506030505020304" pitchFamily="18" charset="-52"/>
              </a:rPr>
              <a:t/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800" b="1" dirty="0" smtClean="0">
                <a:latin typeface="a_OldTyperNr" panose="02090506030505020304" pitchFamily="18" charset="-52"/>
              </a:rPr>
              <a:t>2 </a:t>
            </a:r>
            <a:r>
              <a:rPr lang="ru-RU" sz="2800" b="1" dirty="0">
                <a:latin typeface="a_OldTyperNr" panose="02090506030505020304" pitchFamily="18" charset="-52"/>
              </a:rPr>
              <a:t>294  </a:t>
            </a:r>
            <a:r>
              <a:rPr lang="ru-RU" sz="2000" dirty="0">
                <a:latin typeface="a_OldTyperNr" panose="02090506030505020304" pitchFamily="18" charset="-52"/>
              </a:rPr>
              <a:t>фамилии погибших воинов, увековеченных – </a:t>
            </a:r>
            <a:r>
              <a:rPr lang="ru-RU" sz="2800" b="1" dirty="0" smtClean="0">
                <a:latin typeface="a_OldTyperNr" panose="02090506030505020304" pitchFamily="18" charset="-52"/>
              </a:rPr>
              <a:t>2 605</a:t>
            </a:r>
            <a:r>
              <a:rPr lang="ru-RU" sz="2000" dirty="0">
                <a:latin typeface="a_OldTyperNr" panose="02090506030505020304" pitchFamily="18" charset="-52"/>
              </a:rPr>
              <a:t>, </a:t>
            </a:r>
            <a:r>
              <a:rPr lang="ru-RU" sz="2000" dirty="0" smtClean="0">
                <a:latin typeface="a_OldTyperNr" panose="02090506030505020304" pitchFamily="18" charset="-52"/>
              </a:rPr>
              <a:t/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800" b="1" dirty="0" smtClean="0">
                <a:latin typeface="a_OldTyperNr" panose="02090506030505020304" pitchFamily="18" charset="-52"/>
              </a:rPr>
              <a:t>2 910 </a:t>
            </a:r>
            <a:r>
              <a:rPr lang="ru-RU" sz="2000" dirty="0">
                <a:latin typeface="a_OldTyperNr" panose="02090506030505020304" pitchFamily="18" charset="-52"/>
              </a:rPr>
              <a:t>фамилии нанесены в 2022 году на мемориальные плиты, </a:t>
            </a:r>
            <a:r>
              <a:rPr lang="ru-RU" sz="2000" dirty="0" smtClean="0">
                <a:latin typeface="a_OldTyperNr" panose="02090506030505020304" pitchFamily="18" charset="-52"/>
              </a:rPr>
              <a:t/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000" dirty="0" smtClean="0">
                <a:latin typeface="a_OldTyperNr" panose="02090506030505020304" pitchFamily="18" charset="-52"/>
              </a:rPr>
              <a:t>всего </a:t>
            </a:r>
            <a:r>
              <a:rPr lang="ru-RU" sz="2000" dirty="0">
                <a:latin typeface="a_OldTyperNr" panose="02090506030505020304" pitchFamily="18" charset="-52"/>
              </a:rPr>
              <a:t>–</a:t>
            </a:r>
            <a:r>
              <a:rPr lang="ru-RU" sz="2000" dirty="0" smtClean="0">
                <a:latin typeface="a_OldTyperNr" panose="02090506030505020304" pitchFamily="18" charset="-52"/>
              </a:rPr>
              <a:t> </a:t>
            </a:r>
            <a:r>
              <a:rPr lang="ru-RU" sz="2800" b="1" dirty="0">
                <a:latin typeface="a_OldTyperNr" panose="02090506030505020304" pitchFamily="18" charset="-52"/>
              </a:rPr>
              <a:t>190</a:t>
            </a:r>
            <a:r>
              <a:rPr lang="ru-RU" sz="2000" dirty="0">
                <a:latin typeface="a_OldTyperNr" panose="02090506030505020304" pitchFamily="18" charset="-52"/>
              </a:rPr>
              <a:t> тыс. фамилий погибших нанесены на мемориальные плиты</a:t>
            </a:r>
            <a:endParaRPr lang="ru-RU" sz="2000" dirty="0" smtClean="0">
              <a:latin typeface="a_OldTyperNr" panose="02090506030505020304" pitchFamily="18" charset="-52"/>
            </a:endParaRPr>
          </a:p>
          <a:p>
            <a:pPr>
              <a:lnSpc>
                <a:spcPct val="90000"/>
              </a:lnSpc>
            </a:pPr>
            <a:r>
              <a:rPr lang="ru-RU" sz="2000" dirty="0" smtClean="0">
                <a:latin typeface="a_OldTyperNr" panose="02090506030505020304" pitchFamily="18" charset="-52"/>
              </a:rPr>
              <a:t> </a:t>
            </a:r>
            <a:endParaRPr lang="ru-RU" sz="2000" dirty="0">
              <a:latin typeface="a_OldTyperNr" panose="02090506030505020304" pitchFamily="18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76" y="-109596"/>
            <a:ext cx="1905266" cy="190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14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/>
          <a:stretch/>
        </p:blipFill>
        <p:spPr>
          <a:xfrm>
            <a:off x="8686700" y="5157192"/>
            <a:ext cx="3584568" cy="1802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26860" y="6436574"/>
            <a:ext cx="1143002" cy="276226"/>
          </a:xfrm>
        </p:spPr>
        <p:txBody>
          <a:bodyPr/>
          <a:lstStyle/>
          <a:p>
            <a:pPr rtl="0"/>
            <a:fld id="{25BA54BD-C84D-46CE-8B72-31BFB26ABA43}" type="slidenum">
              <a:rPr lang="ru-RU" smtClean="0">
                <a:solidFill>
                  <a:schemeClr val="tx1"/>
                </a:solidFill>
              </a:rPr>
              <a:t>19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183" y="332656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Сохранение памяти о жертвах </a:t>
            </a: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/>
            </a:r>
            <a:b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</a:b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Великой </a:t>
            </a:r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Отечественной войны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1764" y="1795670"/>
            <a:ext cx="11711037" cy="419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 smtClean="0">
                <a:latin typeface="a_OldTyperNr" panose="02090506030505020304" pitchFamily="18" charset="-52"/>
              </a:rPr>
              <a:t>Специализированные </a:t>
            </a:r>
            <a:r>
              <a:rPr lang="ru-RU" sz="2000" dirty="0">
                <a:latin typeface="a_OldTyperNr" panose="02090506030505020304" pitchFamily="18" charset="-52"/>
              </a:rPr>
              <a:t>поисковые подразделения 52-го отдельного специализированного поискового батальона провели полевые поисковые работы на </a:t>
            </a:r>
            <a:r>
              <a:rPr lang="ru-RU" sz="2800" b="1" dirty="0">
                <a:latin typeface="a_OldTyperNr" panose="02090506030505020304" pitchFamily="18" charset="-52"/>
              </a:rPr>
              <a:t>105</a:t>
            </a:r>
            <a:r>
              <a:rPr lang="ru-RU" sz="2000" dirty="0">
                <a:latin typeface="a_OldTyperNr" panose="02090506030505020304" pitchFamily="18" charset="-52"/>
              </a:rPr>
              <a:t> поисковых </a:t>
            </a:r>
            <a:r>
              <a:rPr lang="ru-RU" sz="2000" dirty="0" smtClean="0">
                <a:latin typeface="a_OldTyperNr" panose="02090506030505020304" pitchFamily="18" charset="-52"/>
              </a:rPr>
              <a:t>объектах. </a:t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000" dirty="0" smtClean="0">
                <a:latin typeface="a_OldTyperNr" panose="02090506030505020304" pitchFamily="18" charset="-52"/>
              </a:rPr>
              <a:t>В </a:t>
            </a:r>
            <a:r>
              <a:rPr lang="ru-RU" sz="2000" dirty="0">
                <a:latin typeface="a_OldTyperNr" panose="02090506030505020304" pitchFamily="18" charset="-52"/>
              </a:rPr>
              <a:t>ходе проведения полевых поисковых работ обнаружено </a:t>
            </a:r>
            <a:r>
              <a:rPr lang="ru-RU" sz="2800" b="1" dirty="0">
                <a:latin typeface="a_OldTyperNr" panose="02090506030505020304" pitchFamily="18" charset="-52"/>
              </a:rPr>
              <a:t>86</a:t>
            </a:r>
            <a:r>
              <a:rPr lang="ru-RU" sz="2000" dirty="0">
                <a:latin typeface="a_OldTyperNr" panose="02090506030505020304" pitchFamily="18" charset="-52"/>
              </a:rPr>
              <a:t> неучтенных захоронений погибших в ходе войн</a:t>
            </a:r>
            <a:r>
              <a:rPr lang="ru-RU" sz="2000" dirty="0" smtClean="0">
                <a:latin typeface="a_OldTyperNr" panose="02090506030505020304" pitchFamily="18" charset="-52"/>
              </a:rPr>
              <a:t>. При </a:t>
            </a:r>
            <a:r>
              <a:rPr lang="ru-RU" sz="2000" dirty="0">
                <a:latin typeface="a_OldTyperNr" panose="02090506030505020304" pitchFamily="18" charset="-52"/>
              </a:rPr>
              <a:t>этом были обнаружены и извлечены останки </a:t>
            </a:r>
            <a:r>
              <a:rPr lang="ru-RU" sz="2800" b="1" dirty="0">
                <a:latin typeface="a_OldTyperNr" panose="02090506030505020304" pitchFamily="18" charset="-52"/>
              </a:rPr>
              <a:t>2 963 </a:t>
            </a:r>
            <a:r>
              <a:rPr lang="ru-RU" sz="2000" dirty="0" smtClean="0">
                <a:latin typeface="a_OldTyperNr" panose="02090506030505020304" pitchFamily="18" charset="-52"/>
              </a:rPr>
              <a:t>погибших.</a:t>
            </a:r>
          </a:p>
          <a:p>
            <a:pPr>
              <a:lnSpc>
                <a:spcPct val="90000"/>
              </a:lnSpc>
            </a:pPr>
            <a:endParaRPr lang="ru-RU" sz="2000" dirty="0">
              <a:latin typeface="a_OldTyperNr" panose="02090506030505020304" pitchFamily="18" charset="-52"/>
            </a:endParaRPr>
          </a:p>
          <a:p>
            <a:pPr>
              <a:lnSpc>
                <a:spcPct val="90000"/>
              </a:lnSpc>
            </a:pPr>
            <a:r>
              <a:rPr lang="ru-RU" sz="2000" dirty="0" smtClean="0">
                <a:latin typeface="a_OldTyperNr" panose="02090506030505020304" pitchFamily="18" charset="-52"/>
              </a:rPr>
              <a:t>В Витебской области поисковые работы проведены на </a:t>
            </a:r>
            <a:r>
              <a:rPr lang="ru-RU" sz="2800" b="1" dirty="0" smtClean="0">
                <a:latin typeface="a_OldTyperNr" panose="02090506030505020304" pitchFamily="18" charset="-52"/>
              </a:rPr>
              <a:t>9</a:t>
            </a:r>
            <a:r>
              <a:rPr lang="ru-RU" sz="2000" dirty="0" smtClean="0">
                <a:latin typeface="a_OldTyperNr" panose="02090506030505020304" pitchFamily="18" charset="-52"/>
              </a:rPr>
              <a:t> объектах, извлечено </a:t>
            </a:r>
            <a:r>
              <a:rPr lang="ru-RU" sz="2800" b="1" dirty="0" smtClean="0">
                <a:latin typeface="a_OldTyperNr" panose="02090506030505020304" pitchFamily="18" charset="-52"/>
              </a:rPr>
              <a:t>547</a:t>
            </a:r>
            <a:r>
              <a:rPr lang="ru-RU" sz="2000" dirty="0" smtClean="0">
                <a:latin typeface="a_OldTyperNr" panose="02090506030505020304" pitchFamily="18" charset="-52"/>
              </a:rPr>
              <a:t> останков.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В течение года перезахоронено </a:t>
            </a:r>
            <a:r>
              <a:rPr lang="ru-RU" sz="2800" b="1" dirty="0">
                <a:latin typeface="a_OldTyperNr" panose="02090506030505020304" pitchFamily="18" charset="-52"/>
              </a:rPr>
              <a:t>562</a:t>
            </a:r>
            <a:r>
              <a:rPr lang="ru-RU" sz="2000" dirty="0">
                <a:latin typeface="a_OldTyperNr" panose="02090506030505020304" pitchFamily="18" charset="-52"/>
              </a:rPr>
              <a:t> останков (</a:t>
            </a:r>
            <a:r>
              <a:rPr lang="ru-RU" sz="2800" b="1" dirty="0" smtClean="0">
                <a:latin typeface="a_OldTyperNr" panose="02090506030505020304" pitchFamily="18" charset="-52"/>
              </a:rPr>
              <a:t>193</a:t>
            </a:r>
            <a:r>
              <a:rPr lang="ru-RU" sz="2000" dirty="0" smtClean="0">
                <a:latin typeface="a_OldTyperNr" panose="02090506030505020304" pitchFamily="18" charset="-52"/>
              </a:rPr>
              <a:t> – известных </a:t>
            </a:r>
            <a:r>
              <a:rPr lang="ru-RU" sz="2000" dirty="0">
                <a:latin typeface="a_OldTyperNr" panose="02090506030505020304" pitchFamily="18" charset="-52"/>
              </a:rPr>
              <a:t>военнослужащих РККА, </a:t>
            </a:r>
            <a:r>
              <a:rPr lang="ru-RU" sz="2000" dirty="0" smtClean="0">
                <a:latin typeface="a_OldTyperNr" panose="02090506030505020304" pitchFamily="18" charset="-52"/>
              </a:rPr>
              <a:t/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800" b="1" dirty="0" smtClean="0">
                <a:latin typeface="a_OldTyperNr" panose="02090506030505020304" pitchFamily="18" charset="-52"/>
              </a:rPr>
              <a:t>269</a:t>
            </a:r>
            <a:r>
              <a:rPr lang="ru-RU" sz="2000" dirty="0" smtClean="0">
                <a:latin typeface="a_OldTyperNr" panose="02090506030505020304" pitchFamily="18" charset="-52"/>
              </a:rPr>
              <a:t> </a:t>
            </a:r>
            <a:r>
              <a:rPr lang="ru-RU" sz="2000" dirty="0">
                <a:latin typeface="a_OldTyperNr" panose="02090506030505020304" pitchFamily="18" charset="-52"/>
              </a:rPr>
              <a:t>– неизвестных военнослужащих </a:t>
            </a:r>
            <a:r>
              <a:rPr lang="ru-RU" sz="2000" dirty="0" smtClean="0">
                <a:latin typeface="a_OldTyperNr" panose="02090506030505020304" pitchFamily="18" charset="-52"/>
              </a:rPr>
              <a:t>РККА, </a:t>
            </a:r>
            <a:r>
              <a:rPr lang="ru-RU" sz="2000" dirty="0">
                <a:latin typeface="a_OldTyperNr" panose="02090506030505020304" pitchFamily="18" charset="-52"/>
              </a:rPr>
              <a:t>жертв войны </a:t>
            </a:r>
            <a:r>
              <a:rPr lang="ru-RU" sz="2000" dirty="0" smtClean="0">
                <a:latin typeface="a_OldTyperNr" panose="02090506030505020304" pitchFamily="18" charset="-52"/>
              </a:rPr>
              <a:t>– </a:t>
            </a:r>
            <a:r>
              <a:rPr lang="ru-RU" sz="2800" b="1" dirty="0" smtClean="0">
                <a:latin typeface="a_OldTyperNr" panose="02090506030505020304" pitchFamily="18" charset="-52"/>
              </a:rPr>
              <a:t>81</a:t>
            </a:r>
            <a:r>
              <a:rPr lang="ru-RU" sz="2000" dirty="0" smtClean="0">
                <a:latin typeface="a_OldTyperNr" panose="02090506030505020304" pitchFamily="18" charset="-52"/>
              </a:rPr>
              <a:t>.</a:t>
            </a:r>
          </a:p>
          <a:p>
            <a:pPr>
              <a:lnSpc>
                <a:spcPct val="90000"/>
              </a:lnSpc>
            </a:pPr>
            <a:endParaRPr lang="ru-RU" sz="2000" dirty="0">
              <a:latin typeface="a_OldTyperNr" panose="02090506030505020304" pitchFamily="18" charset="-52"/>
            </a:endParaRPr>
          </a:p>
          <a:p>
            <a:pPr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По состоянию на 1 января 2023 г. установлены и внесены в автоматизированный банк данных «Книга Памяти Республики Беларусь» (www.mil.by/</a:t>
            </a:r>
            <a:r>
              <a:rPr lang="ru-RU" sz="2000" dirty="0" err="1">
                <a:latin typeface="a_OldTyperNr" panose="02090506030505020304" pitchFamily="18" charset="-52"/>
              </a:rPr>
              <a:t>base</a:t>
            </a:r>
            <a:r>
              <a:rPr lang="ru-RU" sz="2000" dirty="0">
                <a:latin typeface="a_OldTyperNr" panose="02090506030505020304" pitchFamily="18" charset="-52"/>
              </a:rPr>
              <a:t>/) сведения о </a:t>
            </a:r>
            <a:r>
              <a:rPr lang="ru-RU" sz="2800" b="1" dirty="0">
                <a:latin typeface="a_OldTyperNr" panose="02090506030505020304" pitchFamily="18" charset="-52"/>
              </a:rPr>
              <a:t>345 002 </a:t>
            </a:r>
            <a:r>
              <a:rPr lang="ru-RU" sz="2000" dirty="0">
                <a:latin typeface="a_OldTyperNr" panose="02090506030505020304" pitchFamily="18" charset="-52"/>
              </a:rPr>
              <a:t>погибших.</a:t>
            </a:r>
          </a:p>
          <a:p>
            <a:pPr>
              <a:lnSpc>
                <a:spcPct val="90000"/>
              </a:lnSpc>
            </a:pPr>
            <a:endParaRPr lang="ru-RU" sz="2000" dirty="0">
              <a:latin typeface="a_OldTyperNr" panose="02090506030505020304" pitchFamily="18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76" y="-109596"/>
            <a:ext cx="1905266" cy="190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65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341884" y="332656"/>
            <a:ext cx="10116616" cy="1020762"/>
          </a:xfrm>
        </p:spPr>
        <p:txBody>
          <a:bodyPr rtlCol="0">
            <a:noAutofit/>
          </a:bodyPr>
          <a:lstStyle/>
          <a:p>
            <a:pPr algn="ctr" rtl="0"/>
            <a:r>
              <a:rPr lang="ru-RU" sz="50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Великая Отечественная война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r="21251"/>
          <a:stretch/>
        </p:blipFill>
        <p:spPr>
          <a:xfrm>
            <a:off x="333772" y="2174645"/>
            <a:ext cx="4804180" cy="38164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30316" y="1645273"/>
            <a:ext cx="6480720" cy="5244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2400" b="1" dirty="0">
                <a:latin typeface="a_OldTyperNr" panose="02090506030505020304" pitchFamily="18" charset="-52"/>
              </a:rPr>
              <a:t>«И пока в странах, которые Советская армия освобождала от фашизма, рушат могилы наших дедов и прадедов – здесь, </a:t>
            </a:r>
            <a:r>
              <a:rPr lang="ru-RU" sz="2400" b="1" dirty="0" smtClean="0">
                <a:latin typeface="a_OldTyperNr" panose="02090506030505020304" pitchFamily="18" charset="-52"/>
              </a:rPr>
              <a:t/>
            </a:r>
            <a:br>
              <a:rPr lang="ru-RU" sz="2400" b="1" dirty="0" smtClean="0">
                <a:latin typeface="a_OldTyperNr" panose="02090506030505020304" pitchFamily="18" charset="-52"/>
              </a:rPr>
            </a:br>
            <a:r>
              <a:rPr lang="ru-RU" sz="2400" b="1" dirty="0" smtClean="0">
                <a:latin typeface="a_OldTyperNr" panose="02090506030505020304" pitchFamily="18" charset="-52"/>
              </a:rPr>
              <a:t>на </a:t>
            </a:r>
            <a:r>
              <a:rPr lang="ru-RU" sz="2400" b="1" dirty="0">
                <a:latin typeface="a_OldTyperNr" panose="02090506030505020304" pitchFamily="18" charset="-52"/>
              </a:rPr>
              <a:t>белорусской земле, мы будем строить новую Беларусь. Поднимать архивы </a:t>
            </a:r>
            <a:r>
              <a:rPr lang="ru-RU" sz="2400" b="1" dirty="0" smtClean="0">
                <a:latin typeface="a_OldTyperNr" panose="02090506030505020304" pitchFamily="18" charset="-52"/>
              </a:rPr>
              <a:t/>
            </a:r>
            <a:br>
              <a:rPr lang="ru-RU" sz="2400" b="1" dirty="0" smtClean="0">
                <a:latin typeface="a_OldTyperNr" panose="02090506030505020304" pitchFamily="18" charset="-52"/>
              </a:rPr>
            </a:br>
            <a:r>
              <a:rPr lang="ru-RU" sz="2400" b="1" dirty="0" smtClean="0">
                <a:latin typeface="a_OldTyperNr" panose="02090506030505020304" pitchFamily="18" charset="-52"/>
              </a:rPr>
              <a:t>и </a:t>
            </a:r>
            <a:r>
              <a:rPr lang="ru-RU" sz="2400" b="1" dirty="0">
                <a:latin typeface="a_OldTyperNr" panose="02090506030505020304" pitchFamily="18" charset="-52"/>
              </a:rPr>
              <a:t>восстанавливать историю каждого воина, каждой невинной мирной жертвы. </a:t>
            </a:r>
            <a:r>
              <a:rPr lang="ru-RU" sz="2400" b="1" dirty="0" smtClean="0">
                <a:latin typeface="a_OldTyperNr" panose="02090506030505020304" pitchFamily="18" charset="-52"/>
              </a:rPr>
              <a:t/>
            </a:r>
            <a:br>
              <a:rPr lang="ru-RU" sz="2400" b="1" dirty="0" smtClean="0">
                <a:latin typeface="a_OldTyperNr" panose="02090506030505020304" pitchFamily="18" charset="-52"/>
              </a:rPr>
            </a:br>
            <a:r>
              <a:rPr lang="ru-RU" sz="2400" b="1" dirty="0" smtClean="0">
                <a:latin typeface="a_OldTyperNr" panose="02090506030505020304" pitchFamily="18" charset="-52"/>
              </a:rPr>
              <a:t>Это </a:t>
            </a:r>
            <a:r>
              <a:rPr lang="ru-RU" sz="2400" b="1" dirty="0">
                <a:latin typeface="a_OldTyperNr" panose="02090506030505020304" pitchFamily="18" charset="-52"/>
              </a:rPr>
              <a:t>очень болезненные для нас воспоминания. До сих пор они были нашей тихой скорбной памятью. Теперь станут набатом… чтобы весь мир понял, что будет с этим миром, если современный нацизм перерастет в фашизм</a:t>
            </a:r>
            <a:r>
              <a:rPr lang="ru-RU" sz="2400" b="1" dirty="0" smtClean="0">
                <a:latin typeface="a_OldTyperNr" panose="02090506030505020304" pitchFamily="18" charset="-52"/>
              </a:rPr>
              <a:t>»</a:t>
            </a:r>
          </a:p>
          <a:p>
            <a:pPr algn="just">
              <a:lnSpc>
                <a:spcPct val="90000"/>
              </a:lnSpc>
            </a:pPr>
            <a:endParaRPr lang="ru-RU" sz="2400" b="1" dirty="0">
              <a:latin typeface="a_OldTyperNr" panose="02090506030505020304" pitchFamily="18" charset="-52"/>
            </a:endParaRPr>
          </a:p>
          <a:p>
            <a:pPr algn="r">
              <a:lnSpc>
                <a:spcPct val="90000"/>
              </a:lnSpc>
            </a:pPr>
            <a:r>
              <a:rPr lang="ru-RU" i="1" dirty="0">
                <a:latin typeface="a_OldTyperNr" panose="02090506030505020304" pitchFamily="18" charset="-52"/>
              </a:rPr>
              <a:t>из выступления Главы государства на торжественном собрании ко Дню Независимости Беларуси 2 июля 2022 г.</a:t>
            </a:r>
            <a:endParaRPr lang="ru-RU" sz="2400" b="1" dirty="0">
              <a:latin typeface="a_OldTyperNr" panose="02090506030505020304" pitchFamily="18" charset="-52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26860" y="6436574"/>
            <a:ext cx="1143002" cy="276226"/>
          </a:xfrm>
        </p:spPr>
        <p:txBody>
          <a:bodyPr/>
          <a:lstStyle/>
          <a:p>
            <a:pPr rtl="0"/>
            <a:fld id="{25BA54BD-C84D-46CE-8B72-31BFB26ABA43}" type="slidenum">
              <a:rPr lang="ru-RU" smtClean="0">
                <a:solidFill>
                  <a:schemeClr val="tx1"/>
                </a:solidFill>
              </a:rPr>
              <a:t>20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183" y="332656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Сохранение памяти о жертвах </a:t>
            </a: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/>
            </a:r>
            <a:b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</a:b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Великой </a:t>
            </a:r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Отечественной войны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1764" y="1795670"/>
            <a:ext cx="11711037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 smtClean="0">
                <a:latin typeface="a_OldTyperNr" panose="02090506030505020304" pitchFamily="18" charset="-52"/>
              </a:rPr>
              <a:t>В </a:t>
            </a:r>
            <a:r>
              <a:rPr lang="ru-RU" sz="2000" dirty="0">
                <a:latin typeface="a_OldTyperNr" panose="02090506030505020304" pitchFamily="18" charset="-52"/>
              </a:rPr>
              <a:t>музеях Беларуси проводятся культурно-образовательные мероприятия на </a:t>
            </a:r>
            <a:r>
              <a:rPr lang="ru-RU" sz="2000" dirty="0" smtClean="0">
                <a:latin typeface="a_OldTyperNr" panose="02090506030505020304" pitchFamily="18" charset="-52"/>
              </a:rPr>
              <a:t>тему: </a:t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000" dirty="0" smtClean="0">
                <a:latin typeface="a_OldTyperNr" panose="02090506030505020304" pitchFamily="18" charset="-52"/>
              </a:rPr>
              <a:t>«</a:t>
            </a:r>
            <a:r>
              <a:rPr lang="ru-RU" sz="2000" dirty="0">
                <a:latin typeface="a_OldTyperNr" panose="02090506030505020304" pitchFamily="18" charset="-52"/>
              </a:rPr>
              <a:t>Геноцид белорусского народа в годы Великой Отечественной войны и послевоенный период</a:t>
            </a:r>
            <a:r>
              <a:rPr lang="ru-RU" sz="2000" dirty="0" smtClean="0">
                <a:latin typeface="a_OldTyperNr" panose="02090506030505020304" pitchFamily="18" charset="-52"/>
              </a:rPr>
              <a:t>»</a:t>
            </a:r>
          </a:p>
          <a:p>
            <a:pPr>
              <a:lnSpc>
                <a:spcPct val="90000"/>
              </a:lnSpc>
            </a:pPr>
            <a:endParaRPr lang="ru-RU" sz="2000" dirty="0">
              <a:latin typeface="a_OldTyperNr" panose="02090506030505020304" pitchFamily="18" charset="-52"/>
            </a:endParaRPr>
          </a:p>
          <a:p>
            <a:pPr>
              <a:lnSpc>
                <a:spcPct val="90000"/>
              </a:lnSpc>
            </a:pPr>
            <a:r>
              <a:rPr lang="ru-RU" sz="2000" dirty="0" smtClean="0">
                <a:latin typeface="a_OldTyperNr" panose="02090506030505020304" pitchFamily="18" charset="-52"/>
              </a:rPr>
              <a:t>В </a:t>
            </a:r>
            <a:r>
              <a:rPr lang="ru-RU" sz="2000" dirty="0">
                <a:latin typeface="a_OldTyperNr" panose="02090506030505020304" pitchFamily="18" charset="-52"/>
              </a:rPr>
              <a:t>2022 году в музейных учреждениях создано </a:t>
            </a:r>
            <a:r>
              <a:rPr lang="ru-RU" sz="2800" b="1" dirty="0">
                <a:latin typeface="a_OldTyperNr" panose="02090506030505020304" pitchFamily="18" charset="-52"/>
              </a:rPr>
              <a:t>315</a:t>
            </a:r>
            <a:r>
              <a:rPr lang="ru-RU" sz="2000" dirty="0">
                <a:latin typeface="a_OldTyperNr" panose="02090506030505020304" pitchFamily="18" charset="-52"/>
              </a:rPr>
              <a:t> экспозиций (</a:t>
            </a:r>
            <a:r>
              <a:rPr lang="ru-RU" sz="2800" b="1" dirty="0">
                <a:latin typeface="a_OldTyperNr" panose="02090506030505020304" pitchFamily="18" charset="-52"/>
              </a:rPr>
              <a:t>215</a:t>
            </a:r>
            <a:r>
              <a:rPr lang="ru-RU" sz="2000" dirty="0">
                <a:latin typeface="a_OldTyperNr" panose="02090506030505020304" pitchFamily="18" charset="-52"/>
              </a:rPr>
              <a:t> – временных, </a:t>
            </a:r>
            <a:r>
              <a:rPr lang="ru-RU" sz="2000" dirty="0" smtClean="0">
                <a:latin typeface="a_OldTyperNr" panose="02090506030505020304" pitchFamily="18" charset="-52"/>
              </a:rPr>
              <a:t/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800" b="1" dirty="0" smtClean="0">
                <a:latin typeface="a_OldTyperNr" panose="02090506030505020304" pitchFamily="18" charset="-52"/>
              </a:rPr>
              <a:t>100</a:t>
            </a:r>
            <a:r>
              <a:rPr lang="ru-RU" sz="2000" dirty="0" smtClean="0">
                <a:latin typeface="a_OldTyperNr" panose="02090506030505020304" pitchFamily="18" charset="-52"/>
              </a:rPr>
              <a:t> </a:t>
            </a:r>
            <a:r>
              <a:rPr lang="ru-RU" sz="2000" dirty="0">
                <a:latin typeface="a_OldTyperNr" panose="02090506030505020304" pitchFamily="18" charset="-52"/>
              </a:rPr>
              <a:t>– постоянных). В учреждениях образования организовано более </a:t>
            </a:r>
            <a:r>
              <a:rPr lang="ru-RU" sz="2800" b="1" dirty="0">
                <a:latin typeface="a_OldTyperNr" panose="02090506030505020304" pitchFamily="18" charset="-52"/>
              </a:rPr>
              <a:t>3,5</a:t>
            </a:r>
            <a:r>
              <a:rPr lang="ru-RU" sz="2000" dirty="0">
                <a:latin typeface="a_OldTyperNr" panose="02090506030505020304" pitchFamily="18" charset="-52"/>
              </a:rPr>
              <a:t> тыс. экспозиций </a:t>
            </a:r>
            <a:r>
              <a:rPr lang="ru-RU" sz="2000" dirty="0" smtClean="0">
                <a:latin typeface="a_OldTyperNr" panose="02090506030505020304" pitchFamily="18" charset="-52"/>
              </a:rPr>
              <a:t/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000" dirty="0" smtClean="0">
                <a:latin typeface="a_OldTyperNr" panose="02090506030505020304" pitchFamily="18" charset="-52"/>
              </a:rPr>
              <a:t>в </a:t>
            </a:r>
            <a:r>
              <a:rPr lang="ru-RU" sz="2000" dirty="0">
                <a:latin typeface="a_OldTyperNr" panose="02090506030505020304" pitchFamily="18" charset="-52"/>
              </a:rPr>
              <a:t>музейных комнатах, </a:t>
            </a:r>
            <a:r>
              <a:rPr lang="ru-RU" sz="2000" dirty="0" smtClean="0">
                <a:latin typeface="a_OldTyperNr" panose="02090506030505020304" pitchFamily="18" charset="-52"/>
              </a:rPr>
              <a:t>уголках и т.д.</a:t>
            </a:r>
            <a:endParaRPr lang="ru-RU" sz="2000" dirty="0">
              <a:latin typeface="a_OldTyperNr" panose="02090506030505020304" pitchFamily="18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76" y="-109596"/>
            <a:ext cx="1905266" cy="19052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51" y="3771596"/>
            <a:ext cx="4522939" cy="30152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52" y="3810557"/>
            <a:ext cx="4464496" cy="297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040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36" y="2275131"/>
            <a:ext cx="5582181" cy="370297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26860" y="6436574"/>
            <a:ext cx="1143002" cy="276226"/>
          </a:xfrm>
        </p:spPr>
        <p:txBody>
          <a:bodyPr/>
          <a:lstStyle/>
          <a:p>
            <a:pPr rtl="0"/>
            <a:fld id="{25BA54BD-C84D-46CE-8B72-31BFB26ABA43}" type="slidenum">
              <a:rPr lang="ru-RU" smtClean="0">
                <a:solidFill>
                  <a:schemeClr val="tx1"/>
                </a:solidFill>
              </a:rPr>
              <a:t>21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183" y="332656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Сохранение памяти о жертвах </a:t>
            </a: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/>
            </a:r>
            <a:b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</a:b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Великой </a:t>
            </a:r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Отечественной войны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1764" y="1628800"/>
            <a:ext cx="11927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 smtClean="0">
                <a:latin typeface="a_OldTyperNr" panose="02090506030505020304" pitchFamily="18" charset="-52"/>
              </a:rPr>
              <a:t>Перечень </a:t>
            </a:r>
            <a:r>
              <a:rPr lang="ru-RU" sz="2000" dirty="0">
                <a:latin typeface="a_OldTyperNr" panose="02090506030505020304" pitchFamily="18" charset="-52"/>
              </a:rPr>
              <a:t>экскурсионных объектов, </a:t>
            </a:r>
            <a:r>
              <a:rPr lang="ru-RU" sz="2000" dirty="0" smtClean="0">
                <a:latin typeface="a_OldTyperNr" panose="02090506030505020304" pitchFamily="18" charset="-52"/>
              </a:rPr>
              <a:t>связанных </a:t>
            </a:r>
            <a:r>
              <a:rPr lang="ru-RU" sz="2000" dirty="0">
                <a:latin typeface="a_OldTyperNr" panose="02090506030505020304" pitchFamily="18" charset="-52"/>
              </a:rPr>
              <a:t>с геноцидом белорусского народа в годы Великой Отечественной </a:t>
            </a:r>
            <a:r>
              <a:rPr lang="ru-RU" sz="2000" dirty="0" smtClean="0">
                <a:latin typeface="a_OldTyperNr" panose="02090506030505020304" pitchFamily="18" charset="-52"/>
              </a:rPr>
              <a:t>войны:</a:t>
            </a:r>
            <a:endParaRPr lang="ru-RU" sz="2000" dirty="0">
              <a:latin typeface="a_OldTyperNr" panose="02090506030505020304" pitchFamily="18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69" y="2275131"/>
            <a:ext cx="5582181" cy="37214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7169" y="5996585"/>
            <a:ext cx="559666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latin typeface="a_OldTyperNr" panose="02090506030505020304" pitchFamily="18" charset="-52"/>
              </a:rPr>
              <a:t>Государственный мемориальный комплекс «Хатынь» </a:t>
            </a:r>
            <a:endParaRPr lang="ru-RU" sz="2400" dirty="0">
              <a:latin typeface="a_OldTyperNr" panose="02090506030505020304" pitchFamily="18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52569" y="5996584"/>
            <a:ext cx="558218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latin typeface="a_OldTyperNr" panose="02090506030505020304" pitchFamily="18" charset="-52"/>
              </a:rPr>
              <a:t>Мемориальный комплекс детям-жертвам фашизма </a:t>
            </a:r>
            <a:endParaRPr lang="ru-RU" sz="2400" dirty="0">
              <a:latin typeface="a_OldTyperNr" panose="020905060305050203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93874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443" y="3779521"/>
            <a:ext cx="4173744" cy="286307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ru-RU" smtClean="0"/>
              <a:t>22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2705" y="44624"/>
            <a:ext cx="11927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 smtClean="0">
                <a:latin typeface="a_OldTyperNr" panose="02090506030505020304" pitchFamily="18" charset="-52"/>
              </a:rPr>
              <a:t>Перечень </a:t>
            </a:r>
            <a:r>
              <a:rPr lang="ru-RU" sz="2000" dirty="0">
                <a:latin typeface="a_OldTyperNr" panose="02090506030505020304" pitchFamily="18" charset="-52"/>
              </a:rPr>
              <a:t>экскурсионных объектов, </a:t>
            </a:r>
            <a:r>
              <a:rPr lang="ru-RU" sz="2000" dirty="0" smtClean="0">
                <a:latin typeface="a_OldTyperNr" panose="02090506030505020304" pitchFamily="18" charset="-52"/>
              </a:rPr>
              <a:t>связанных </a:t>
            </a:r>
            <a:r>
              <a:rPr lang="ru-RU" sz="2000" dirty="0">
                <a:latin typeface="a_OldTyperNr" panose="02090506030505020304" pitchFamily="18" charset="-52"/>
              </a:rPr>
              <a:t>с геноцидом белорусского народа в годы Великой Отечественной </a:t>
            </a:r>
            <a:r>
              <a:rPr lang="ru-RU" sz="2000" dirty="0" smtClean="0">
                <a:latin typeface="a_OldTyperNr" panose="02090506030505020304" pitchFamily="18" charset="-52"/>
              </a:rPr>
              <a:t>войны:</a:t>
            </a:r>
            <a:endParaRPr lang="ru-RU" sz="2000" dirty="0">
              <a:latin typeface="a_OldTyperNr" panose="02090506030505020304" pitchFamily="18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5" y="688951"/>
            <a:ext cx="4176464" cy="28630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60838" y="3319443"/>
            <a:ext cx="429787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a_OldTyperNr" panose="02090506030505020304" pitchFamily="18" charset="-52"/>
              </a:rPr>
              <a:t>Памятник узникам </a:t>
            </a:r>
            <a:r>
              <a:rPr lang="ru-RU" sz="1200" b="1" dirty="0" err="1" smtClean="0">
                <a:solidFill>
                  <a:schemeClr val="bg1"/>
                </a:solidFill>
                <a:latin typeface="a_OldTyperNr" panose="02090506030505020304" pitchFamily="18" charset="-52"/>
              </a:rPr>
              <a:t>Калдычевского</a:t>
            </a:r>
            <a:r>
              <a:rPr lang="ru-RU" sz="1200" b="1" dirty="0" smtClean="0">
                <a:solidFill>
                  <a:schemeClr val="bg1"/>
                </a:solidFill>
                <a:latin typeface="a_OldTyperNr" panose="02090506030505020304" pitchFamily="18" charset="-52"/>
              </a:rPr>
              <a:t> лагеря смерти</a:t>
            </a:r>
            <a:endParaRPr lang="ru-RU" sz="1600" b="1" dirty="0">
              <a:solidFill>
                <a:schemeClr val="bg1"/>
              </a:solidFill>
              <a:latin typeface="a_OldTyperNr" panose="02090506030505020304" pitchFamily="18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337" y="661838"/>
            <a:ext cx="4165850" cy="28478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74633" y="3283444"/>
            <a:ext cx="252028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 dirty="0">
                <a:solidFill>
                  <a:schemeClr val="bg1"/>
                </a:solidFill>
                <a:latin typeface="a_OldTyperNr" panose="02090506030505020304" pitchFamily="18" charset="-52"/>
              </a:rPr>
              <a:t>Мемориальный комплекс «Ола»</a:t>
            </a:r>
            <a:endParaRPr lang="ru-RU" sz="1600" b="1" dirty="0">
              <a:solidFill>
                <a:schemeClr val="bg1"/>
              </a:solidFill>
              <a:latin typeface="a_OldTyperNr" panose="02090506030505020304" pitchFamily="18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45" y="3787020"/>
            <a:ext cx="4196564" cy="28900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81845" y="6446290"/>
            <a:ext cx="310815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 dirty="0">
                <a:solidFill>
                  <a:schemeClr val="bg1"/>
                </a:solidFill>
                <a:latin typeface="a_OldTyperNr" panose="02090506030505020304" pitchFamily="18" charset="-52"/>
              </a:rPr>
              <a:t>Мемориальный комплекс «</a:t>
            </a:r>
            <a:r>
              <a:rPr lang="ru-RU" sz="1200" b="1" dirty="0" err="1">
                <a:solidFill>
                  <a:schemeClr val="bg1"/>
                </a:solidFill>
                <a:latin typeface="a_OldTyperNr" panose="02090506030505020304" pitchFamily="18" charset="-52"/>
              </a:rPr>
              <a:t>Тростенец</a:t>
            </a:r>
            <a:r>
              <a:rPr lang="ru-RU" sz="1200" b="1" dirty="0">
                <a:solidFill>
                  <a:schemeClr val="bg1"/>
                </a:solidFill>
                <a:latin typeface="a_OldTyperNr" panose="02090506030505020304" pitchFamily="18" charset="-52"/>
              </a:rPr>
              <a:t>» </a:t>
            </a:r>
            <a:endParaRPr lang="ru-RU" sz="1600" b="1" dirty="0">
              <a:solidFill>
                <a:schemeClr val="bg1"/>
              </a:solidFill>
              <a:latin typeface="a_OldTyperNr" panose="02090506030505020304" pitchFamily="18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46443" y="6418495"/>
            <a:ext cx="407364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 dirty="0">
                <a:solidFill>
                  <a:schemeClr val="bg1"/>
                </a:solidFill>
                <a:latin typeface="a_OldTyperNr" panose="02090506030505020304" pitchFamily="18" charset="-52"/>
              </a:rPr>
              <a:t>Мемориальный комплекс «Урочище Борок» </a:t>
            </a:r>
            <a:endParaRPr lang="ru-RU" sz="1600" b="1" dirty="0">
              <a:solidFill>
                <a:schemeClr val="bg1"/>
              </a:solidFill>
              <a:latin typeface="a_OldTyperNr" panose="02090506030505020304" pitchFamily="18" charset="-52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39" y="1125810"/>
            <a:ext cx="3303638" cy="440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60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701" y="3779521"/>
            <a:ext cx="4175226" cy="28414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59" y="3779521"/>
            <a:ext cx="4166620" cy="28975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443" y="673363"/>
            <a:ext cx="4197385" cy="288323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59" y="690955"/>
            <a:ext cx="4169850" cy="28480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ru-RU" smtClean="0"/>
              <a:t>23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2705" y="44624"/>
            <a:ext cx="11927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 smtClean="0">
                <a:latin typeface="a_OldTyperNr" panose="02090506030505020304" pitchFamily="18" charset="-52"/>
              </a:rPr>
              <a:t>Перечень </a:t>
            </a:r>
            <a:r>
              <a:rPr lang="ru-RU" sz="2000" dirty="0">
                <a:latin typeface="a_OldTyperNr" panose="02090506030505020304" pitchFamily="18" charset="-52"/>
              </a:rPr>
              <a:t>экскурсионных объектов, </a:t>
            </a:r>
            <a:r>
              <a:rPr lang="ru-RU" sz="2000" dirty="0" smtClean="0">
                <a:latin typeface="a_OldTyperNr" panose="02090506030505020304" pitchFamily="18" charset="-52"/>
              </a:rPr>
              <a:t>связанных </a:t>
            </a:r>
            <a:r>
              <a:rPr lang="ru-RU" sz="2000" dirty="0">
                <a:latin typeface="a_OldTyperNr" panose="02090506030505020304" pitchFamily="18" charset="-52"/>
              </a:rPr>
              <a:t>с геноцидом белорусского народа в годы Великой Отечественной </a:t>
            </a:r>
            <a:r>
              <a:rPr lang="ru-RU" sz="2000" dirty="0" smtClean="0">
                <a:latin typeface="a_OldTyperNr" panose="02090506030505020304" pitchFamily="18" charset="-52"/>
              </a:rPr>
              <a:t>войны:</a:t>
            </a:r>
            <a:endParaRPr lang="ru-RU" sz="2000" dirty="0">
              <a:latin typeface="a_OldTyperNr" panose="02090506030505020304" pitchFamily="18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1830" y="3311061"/>
            <a:ext cx="3972249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a_OldTyperNr" panose="02090506030505020304" pitchFamily="18" charset="-52"/>
              </a:rPr>
              <a:t>Мемориальный комплекс </a:t>
            </a:r>
            <a:r>
              <a:rPr lang="ru-RU" sz="1200" b="1" dirty="0">
                <a:solidFill>
                  <a:schemeClr val="bg1"/>
                </a:solidFill>
                <a:latin typeface="a_OldTyperNr" panose="02090506030505020304" pitchFamily="18" charset="-52"/>
              </a:rPr>
              <a:t>«Проклятие фашизму»</a:t>
            </a:r>
            <a:endParaRPr lang="ru-RU" sz="1600" b="1" dirty="0">
              <a:solidFill>
                <a:schemeClr val="bg1"/>
              </a:solidFill>
              <a:latin typeface="a_OldTyperNr" panose="02090506030505020304" pitchFamily="18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09972" y="3328235"/>
            <a:ext cx="3046685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 dirty="0">
                <a:solidFill>
                  <a:schemeClr val="bg1"/>
                </a:solidFill>
                <a:latin typeface="a_OldTyperNr" panose="02090506030505020304" pitchFamily="18" charset="-52"/>
              </a:rPr>
              <a:t>Мемориальный комплекс </a:t>
            </a:r>
            <a:r>
              <a:rPr lang="ru-RU" sz="1200" b="1" dirty="0" smtClean="0">
                <a:solidFill>
                  <a:schemeClr val="bg1"/>
                </a:solidFill>
                <a:latin typeface="a_OldTyperNr" panose="02090506030505020304" pitchFamily="18" charset="-52"/>
              </a:rPr>
              <a:t>«</a:t>
            </a:r>
            <a:r>
              <a:rPr lang="ru-RU" sz="1200" b="1" dirty="0" err="1" smtClean="0">
                <a:solidFill>
                  <a:schemeClr val="bg1"/>
                </a:solidFill>
                <a:latin typeface="a_OldTyperNr" panose="02090506030505020304" pitchFamily="18" charset="-52"/>
              </a:rPr>
              <a:t>Куповать</a:t>
            </a:r>
            <a:r>
              <a:rPr lang="ru-RU" sz="1200" b="1" dirty="0" smtClean="0">
                <a:solidFill>
                  <a:schemeClr val="bg1"/>
                </a:solidFill>
                <a:latin typeface="a_OldTyperNr" panose="02090506030505020304" pitchFamily="18" charset="-52"/>
              </a:rPr>
              <a:t>»</a:t>
            </a:r>
            <a:endParaRPr lang="ru-RU" sz="1600" b="1" dirty="0">
              <a:solidFill>
                <a:schemeClr val="bg1"/>
              </a:solidFill>
              <a:latin typeface="a_OldTyperNr" panose="02090506030505020304" pitchFamily="18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6252" y="6278673"/>
            <a:ext cx="416562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 dirty="0">
                <a:solidFill>
                  <a:schemeClr val="bg1"/>
                </a:solidFill>
                <a:latin typeface="a_OldTyperNr" panose="02090506030505020304" pitchFamily="18" charset="-52"/>
              </a:rPr>
              <a:t>Мемориальный комплекс «Памяти» сожженных деревень Могилевской области»</a:t>
            </a:r>
            <a:endParaRPr lang="ru-RU" sz="1600" b="1" dirty="0">
              <a:solidFill>
                <a:schemeClr val="bg1"/>
              </a:solidFill>
              <a:latin typeface="a_OldTyperNr" panose="02090506030505020304" pitchFamily="18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46443" y="6418495"/>
            <a:ext cx="407364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 dirty="0">
                <a:solidFill>
                  <a:schemeClr val="bg1"/>
                </a:solidFill>
                <a:latin typeface="a_OldTyperNr" panose="02090506030505020304" pitchFamily="18" charset="-52"/>
              </a:rPr>
              <a:t>Мемориальный комплекс </a:t>
            </a:r>
            <a:r>
              <a:rPr lang="ru-RU" sz="1200" b="1" dirty="0" smtClean="0">
                <a:solidFill>
                  <a:schemeClr val="bg1"/>
                </a:solidFill>
                <a:latin typeface="a_OldTyperNr" panose="02090506030505020304" pitchFamily="18" charset="-52"/>
              </a:rPr>
              <a:t>«</a:t>
            </a:r>
            <a:r>
              <a:rPr lang="ru-RU" sz="1200" b="1" dirty="0" err="1" smtClean="0">
                <a:solidFill>
                  <a:schemeClr val="bg1"/>
                </a:solidFill>
                <a:latin typeface="a_OldTyperNr" panose="02090506030505020304" pitchFamily="18" charset="-52"/>
              </a:rPr>
              <a:t>Ходоровка</a:t>
            </a:r>
            <a:r>
              <a:rPr lang="ru-RU" sz="1200" b="1" dirty="0" smtClean="0">
                <a:solidFill>
                  <a:schemeClr val="bg1"/>
                </a:solidFill>
                <a:latin typeface="a_OldTyperNr" panose="02090506030505020304" pitchFamily="18" charset="-52"/>
              </a:rPr>
              <a:t>» </a:t>
            </a:r>
            <a:endParaRPr lang="ru-RU" sz="1600" b="1" dirty="0">
              <a:solidFill>
                <a:schemeClr val="bg1"/>
              </a:solidFill>
              <a:latin typeface="a_OldTyperNr" panose="02090506030505020304" pitchFamily="18" charset="-52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39" y="1125810"/>
            <a:ext cx="3303638" cy="440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14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26860" y="6436574"/>
            <a:ext cx="1143002" cy="276226"/>
          </a:xfrm>
        </p:spPr>
        <p:txBody>
          <a:bodyPr/>
          <a:lstStyle/>
          <a:p>
            <a:pPr rtl="0"/>
            <a:fld id="{25BA54BD-C84D-46CE-8B72-31BFB26ABA43}" type="slidenum">
              <a:rPr lang="ru-RU" smtClean="0">
                <a:solidFill>
                  <a:schemeClr val="tx1"/>
                </a:solidFill>
              </a:rPr>
              <a:t>24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183" y="332656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Сохранение памяти о жертвах </a:t>
            </a: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/>
            </a:r>
            <a:b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</a:b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Великой </a:t>
            </a:r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Отечественной войны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1727599"/>
            <a:ext cx="5726874" cy="38164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213" y="1727599"/>
            <a:ext cx="5726874" cy="38226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54452" y="5674709"/>
            <a:ext cx="559666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latin typeface="a_OldTyperNr" panose="02090506030505020304" pitchFamily="18" charset="-52"/>
              </a:rPr>
              <a:t>Митинг-реквием</a:t>
            </a:r>
            <a:r>
              <a:rPr lang="ru-RU" dirty="0">
                <a:latin typeface="a_OldTyperNr" panose="02090506030505020304" pitchFamily="18" charset="-52"/>
              </a:rPr>
              <a:t>, посвящённый жертвам карательных </a:t>
            </a:r>
            <a:r>
              <a:rPr lang="ru-RU" dirty="0" smtClean="0">
                <a:latin typeface="a_OldTyperNr" panose="02090506030505020304" pitchFamily="18" charset="-52"/>
              </a:rPr>
              <a:t>операций в </a:t>
            </a:r>
            <a:r>
              <a:rPr lang="ru-RU" dirty="0" err="1" smtClean="0">
                <a:latin typeface="a_OldTyperNr" panose="02090506030505020304" pitchFamily="18" charset="-52"/>
              </a:rPr>
              <a:t>Освее</a:t>
            </a:r>
            <a:endParaRPr lang="ru-RU" sz="2400" dirty="0">
              <a:latin typeface="a_OldTyperNr" panose="02090506030505020304" pitchFamily="18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2051" y="5674708"/>
            <a:ext cx="559666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latin typeface="a_OldTyperNr" panose="02090506030505020304" pitchFamily="18" charset="-52"/>
              </a:rPr>
              <a:t>Торжественный </a:t>
            </a:r>
            <a:r>
              <a:rPr lang="ru-RU" dirty="0">
                <a:latin typeface="a_OldTyperNr" panose="02090506030505020304" pitchFamily="18" charset="-52"/>
              </a:rPr>
              <a:t>митинг у мемориального комплекса «</a:t>
            </a:r>
            <a:r>
              <a:rPr lang="ru-RU" dirty="0" smtClean="0">
                <a:latin typeface="a_OldTyperNr" panose="02090506030505020304" pitchFamily="18" charset="-52"/>
              </a:rPr>
              <a:t>Звезда», </a:t>
            </a:r>
            <a:r>
              <a:rPr lang="ru-RU" dirty="0" err="1" smtClean="0">
                <a:latin typeface="a_OldTyperNr" panose="02090506030505020304" pitchFamily="18" charset="-52"/>
              </a:rPr>
              <a:t>г.Новополоцк</a:t>
            </a:r>
            <a:endParaRPr lang="ru-RU" sz="2400" dirty="0">
              <a:latin typeface="a_OldTyperNr" panose="020905060305050203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93895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6532" t="24801" r="34644" b="26900"/>
          <a:stretch/>
        </p:blipFill>
        <p:spPr>
          <a:xfrm>
            <a:off x="8461676" y="4933357"/>
            <a:ext cx="3330367" cy="185318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26860" y="6436574"/>
            <a:ext cx="1143002" cy="276226"/>
          </a:xfrm>
        </p:spPr>
        <p:txBody>
          <a:bodyPr/>
          <a:lstStyle/>
          <a:p>
            <a:pPr rtl="0"/>
            <a:fld id="{25BA54BD-C84D-46CE-8B72-31BFB26ABA43}" type="slidenum">
              <a:rPr lang="ru-RU" smtClean="0">
                <a:solidFill>
                  <a:schemeClr val="tx1"/>
                </a:solidFill>
              </a:rPr>
              <a:t>25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183" y="332656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Сохранение памяти о жертвах </a:t>
            </a: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/>
            </a:r>
            <a:b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</a:b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Великой </a:t>
            </a:r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Отечественной войны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812" y="1700808"/>
            <a:ext cx="11377264" cy="358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latin typeface="a_OldTyperNr" panose="02090506030505020304" pitchFamily="18" charset="-52"/>
              </a:rPr>
              <a:t>Созданы сотни художественных произведений и кинофильмов. В том числе документальные сериалы телекомпании «</a:t>
            </a:r>
            <a:r>
              <a:rPr lang="ru-RU" dirty="0" err="1">
                <a:latin typeface="a_OldTyperNr" panose="02090506030505020304" pitchFamily="18" charset="-52"/>
              </a:rPr>
              <a:t>Воен</a:t>
            </a:r>
            <a:r>
              <a:rPr lang="ru-RU" dirty="0">
                <a:latin typeface="a_OldTyperNr" panose="02090506030505020304" pitchFamily="18" charset="-52"/>
              </a:rPr>
              <a:t> ТВ</a:t>
            </a:r>
            <a:r>
              <a:rPr lang="ru-RU" dirty="0" smtClean="0">
                <a:latin typeface="a_OldTyperNr" panose="02090506030505020304" pitchFamily="18" charset="-52"/>
              </a:rPr>
              <a:t>»: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ru-RU" sz="2400" dirty="0" smtClean="0">
                <a:latin typeface="a_OldTyperNr" panose="02090506030505020304" pitchFamily="18" charset="-52"/>
              </a:rPr>
              <a:t>«</a:t>
            </a:r>
            <a:r>
              <a:rPr lang="ru-RU" sz="2400" dirty="0">
                <a:latin typeface="a_OldTyperNr" panose="02090506030505020304" pitchFamily="18" charset="-52"/>
              </a:rPr>
              <a:t>Тот самый длинный день в году…» (2021 г</a:t>
            </a:r>
            <a:r>
              <a:rPr lang="ru-RU" sz="2400" dirty="0" smtClean="0">
                <a:latin typeface="a_OldTyperNr" panose="02090506030505020304" pitchFamily="18" charset="-52"/>
              </a:rPr>
              <a:t>.);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ru-RU" sz="2400" dirty="0">
                <a:latin typeface="a_OldTyperNr" panose="02090506030505020304" pitchFamily="18" charset="-52"/>
              </a:rPr>
              <a:t>«Конвейер смерти» (2022 г</a:t>
            </a:r>
            <a:r>
              <a:rPr lang="ru-RU" sz="2400" dirty="0" smtClean="0">
                <a:latin typeface="a_OldTyperNr" panose="02090506030505020304" pitchFamily="18" charset="-52"/>
              </a:rPr>
              <a:t>.);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ru-RU" sz="2400" dirty="0">
                <a:latin typeface="a_OldTyperNr" panose="02090506030505020304" pitchFamily="18" charset="-52"/>
              </a:rPr>
              <a:t>«Военная история. Эпизоды» (2022–2023 гг</a:t>
            </a:r>
            <a:r>
              <a:rPr lang="ru-RU" sz="2400" dirty="0" smtClean="0">
                <a:latin typeface="a_OldTyperNr" panose="02090506030505020304" pitchFamily="18" charset="-52"/>
              </a:rPr>
              <a:t>.).</a:t>
            </a:r>
          </a:p>
          <a:p>
            <a:pPr>
              <a:lnSpc>
                <a:spcPct val="90000"/>
              </a:lnSpc>
            </a:pPr>
            <a:r>
              <a:rPr lang="ru-RU" dirty="0" smtClean="0">
                <a:latin typeface="a_OldTyperNr" panose="02090506030505020304" pitchFamily="18" charset="-52"/>
              </a:rPr>
              <a:t>Документальные </a:t>
            </a:r>
            <a:r>
              <a:rPr lang="ru-RU" dirty="0">
                <a:latin typeface="a_OldTyperNr" panose="02090506030505020304" pitchFamily="18" charset="-52"/>
              </a:rPr>
              <a:t>сериалы Агентства теленовостей </a:t>
            </a:r>
            <a:r>
              <a:rPr lang="ru-RU" dirty="0" err="1" smtClean="0">
                <a:latin typeface="a_OldTyperNr" panose="02090506030505020304" pitchFamily="18" charset="-52"/>
              </a:rPr>
              <a:t>Белтелерадиокомпании</a:t>
            </a:r>
            <a:r>
              <a:rPr lang="ru-RU" dirty="0" smtClean="0">
                <a:latin typeface="a_OldTyperNr" panose="02090506030505020304" pitchFamily="18" charset="-52"/>
              </a:rPr>
              <a:t>: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ru-RU" sz="2400" dirty="0" smtClean="0">
                <a:latin typeface="a_OldTyperNr" panose="02090506030505020304" pitchFamily="18" charset="-52"/>
              </a:rPr>
              <a:t>«</a:t>
            </a:r>
            <a:r>
              <a:rPr lang="ru-RU" sz="2400" dirty="0">
                <a:latin typeface="a_OldTyperNr" panose="02090506030505020304" pitchFamily="18" charset="-52"/>
              </a:rPr>
              <a:t>Без срока давности» (2022 г</a:t>
            </a:r>
            <a:r>
              <a:rPr lang="ru-RU" sz="2400" dirty="0" smtClean="0">
                <a:latin typeface="a_OldTyperNr" panose="02090506030505020304" pitchFamily="18" charset="-52"/>
              </a:rPr>
              <a:t>.);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ru-RU" sz="2400" dirty="0">
                <a:latin typeface="a_OldTyperNr" panose="02090506030505020304" pitchFamily="18" charset="-52"/>
              </a:rPr>
              <a:t>«Брест. Герои форпоста» (2020 г</a:t>
            </a:r>
            <a:r>
              <a:rPr lang="ru-RU" sz="2400" dirty="0" smtClean="0">
                <a:latin typeface="a_OldTyperNr" panose="02090506030505020304" pitchFamily="18" charset="-52"/>
              </a:rPr>
              <a:t>.);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ru-RU" sz="2400" dirty="0">
                <a:latin typeface="a_OldTyperNr" panose="02090506030505020304" pitchFamily="18" charset="-52"/>
              </a:rPr>
              <a:t>«Тайные тропы войны» (2021 г</a:t>
            </a:r>
            <a:r>
              <a:rPr lang="ru-RU" sz="2400" dirty="0" smtClean="0">
                <a:latin typeface="a_OldTyperNr" panose="02090506030505020304" pitchFamily="18" charset="-52"/>
              </a:rPr>
              <a:t>.);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ru-RU" sz="2400" dirty="0">
                <a:latin typeface="a_OldTyperNr" panose="02090506030505020304" pitchFamily="18" charset="-52"/>
              </a:rPr>
              <a:t>«Рубеж» (2021 г</a:t>
            </a:r>
            <a:r>
              <a:rPr lang="ru-RU" sz="2400" dirty="0" smtClean="0">
                <a:latin typeface="a_OldTyperNr" panose="02090506030505020304" pitchFamily="18" charset="-52"/>
              </a:rPr>
              <a:t>.).</a:t>
            </a:r>
            <a:endParaRPr lang="ru-RU" sz="2400" dirty="0">
              <a:latin typeface="a_OldTyperNr" panose="02090506030505020304" pitchFamily="18" charset="-52"/>
            </a:endParaRPr>
          </a:p>
          <a:p>
            <a:pPr marL="342900" indent="-342900">
              <a:lnSpc>
                <a:spcPct val="90000"/>
              </a:lnSpc>
              <a:buFontTx/>
              <a:buChar char="-"/>
            </a:pPr>
            <a:endParaRPr lang="ru-RU" sz="2400" dirty="0">
              <a:latin typeface="a_OldTyperNr" panose="02090506030505020304" pitchFamily="18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5905" t="17500" r="27158" b="27201"/>
          <a:stretch/>
        </p:blipFill>
        <p:spPr>
          <a:xfrm>
            <a:off x="399690" y="4954483"/>
            <a:ext cx="3877997" cy="18021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5507" t="17802" r="28344" b="26899"/>
          <a:stretch/>
        </p:blipFill>
        <p:spPr>
          <a:xfrm>
            <a:off x="4443445" y="4966387"/>
            <a:ext cx="3877997" cy="179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35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26860" y="6436574"/>
            <a:ext cx="1143002" cy="276226"/>
          </a:xfrm>
        </p:spPr>
        <p:txBody>
          <a:bodyPr/>
          <a:lstStyle/>
          <a:p>
            <a:pPr rtl="0"/>
            <a:fld id="{25BA54BD-C84D-46CE-8B72-31BFB26ABA43}" type="slidenum">
              <a:rPr lang="ru-RU" smtClean="0">
                <a:solidFill>
                  <a:schemeClr val="tx1"/>
                </a:solidFill>
              </a:rPr>
              <a:t>26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183" y="332656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Сохранение памяти о жертвах </a:t>
            </a: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/>
            </a:r>
            <a:b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</a:b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Великой </a:t>
            </a:r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Отечественной войны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9796" y="1700808"/>
            <a:ext cx="11593288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При взаимодействии Генеральной прокуратуры с ГУП «Национальное кадастровое агентство» на публичной кадастровой карте Республики Беларусь в сети Интернет подготовлен </a:t>
            </a:r>
            <a:r>
              <a:rPr lang="ru-RU" sz="2000" dirty="0" smtClean="0">
                <a:latin typeface="a_OldTyperNr" panose="02090506030505020304" pitchFamily="18" charset="-52"/>
              </a:rPr>
              <a:t/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000" dirty="0" smtClean="0">
                <a:latin typeface="a_OldTyperNr" panose="02090506030505020304" pitchFamily="18" charset="-52"/>
              </a:rPr>
              <a:t>и </a:t>
            </a:r>
            <a:r>
              <a:rPr lang="ru-RU" sz="2000" dirty="0">
                <a:latin typeface="a_OldTyperNr" panose="02090506030505020304" pitchFamily="18" charset="-52"/>
              </a:rPr>
              <a:t>опубликован общедоступный пространственный слой (map.nca.by). </a:t>
            </a:r>
            <a:r>
              <a:rPr lang="ru-RU" sz="2000" dirty="0" smtClean="0">
                <a:latin typeface="a_OldTyperNr" panose="02090506030505020304" pitchFamily="18" charset="-52"/>
              </a:rPr>
              <a:t/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000" dirty="0" smtClean="0">
                <a:latin typeface="a_OldTyperNr" panose="02090506030505020304" pitchFamily="18" charset="-52"/>
              </a:rPr>
              <a:t>По </a:t>
            </a:r>
            <a:r>
              <a:rPr lang="ru-RU" sz="2000" dirty="0">
                <a:latin typeface="a_OldTyperNr" panose="02090506030505020304" pitchFamily="18" charset="-52"/>
              </a:rPr>
              <a:t>состоянию на 1 января 2023 г. нанесено более </a:t>
            </a:r>
            <a:r>
              <a:rPr lang="ru-RU" sz="2800" b="1" dirty="0">
                <a:latin typeface="a_OldTyperNr" panose="02090506030505020304" pitchFamily="18" charset="-52"/>
              </a:rPr>
              <a:t>8,8</a:t>
            </a:r>
            <a:r>
              <a:rPr lang="ru-RU" sz="2000" dirty="0">
                <a:latin typeface="a_OldTyperNr" panose="02090506030505020304" pitchFamily="18" charset="-52"/>
              </a:rPr>
              <a:t> тыс. сожженных населенных </a:t>
            </a:r>
            <a:r>
              <a:rPr lang="ru-RU" sz="2000" dirty="0" smtClean="0">
                <a:latin typeface="a_OldTyperNr" panose="02090506030505020304" pitchFamily="18" charset="-52"/>
              </a:rPr>
              <a:t>пунктов.</a:t>
            </a:r>
            <a:endParaRPr lang="ru-RU" sz="2800" dirty="0">
              <a:latin typeface="a_OldTyperNr" panose="02090506030505020304" pitchFamily="18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144" t="6601" r="12988" b="37400"/>
          <a:stretch/>
        </p:blipFill>
        <p:spPr>
          <a:xfrm>
            <a:off x="1483201" y="3080158"/>
            <a:ext cx="9433048" cy="354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70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6688" t="14300" r="31887" b="29701"/>
          <a:stretch/>
        </p:blipFill>
        <p:spPr>
          <a:xfrm>
            <a:off x="3718148" y="2875404"/>
            <a:ext cx="7766063" cy="387880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26860" y="6436574"/>
            <a:ext cx="1143002" cy="276226"/>
          </a:xfrm>
        </p:spPr>
        <p:txBody>
          <a:bodyPr/>
          <a:lstStyle/>
          <a:p>
            <a:pPr rtl="0"/>
            <a:fld id="{25BA54BD-C84D-46CE-8B72-31BFB26ABA43}" type="slidenum">
              <a:rPr lang="ru-RU" smtClean="0">
                <a:solidFill>
                  <a:schemeClr val="tx1"/>
                </a:solidFill>
              </a:rPr>
              <a:t>27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183" y="332656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Сохранение памяти о жертвах </a:t>
            </a: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/>
            </a:r>
            <a:b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</a:b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Великой </a:t>
            </a:r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Отечественной войны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6048" y="1628800"/>
            <a:ext cx="11593288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dirty="0">
                <a:latin typeface="a_OldTyperNr" panose="02090506030505020304" pitchFamily="18" charset="-52"/>
              </a:rPr>
              <a:t>Национальная академия наук Беларуси выступила с инициативой всебелорусской акции «Народная летопись Великой Отечественной войны: вспомним всех!»</a:t>
            </a:r>
            <a:endParaRPr lang="ru-RU" sz="3600" dirty="0">
              <a:latin typeface="a_OldTyperNr" panose="02090506030505020304" pitchFamily="18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2" y="2889537"/>
            <a:ext cx="2620362" cy="386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72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8740" t="7301" r="2357" b="9400"/>
          <a:stretch/>
        </p:blipFill>
        <p:spPr>
          <a:xfrm>
            <a:off x="5888423" y="3516447"/>
            <a:ext cx="6055288" cy="319137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26860" y="6436574"/>
            <a:ext cx="1143002" cy="276226"/>
          </a:xfrm>
        </p:spPr>
        <p:txBody>
          <a:bodyPr/>
          <a:lstStyle/>
          <a:p>
            <a:pPr rtl="0"/>
            <a:fld id="{25BA54BD-C84D-46CE-8B72-31BFB26ABA43}" type="slidenum">
              <a:rPr lang="ru-RU" smtClean="0">
                <a:solidFill>
                  <a:schemeClr val="tx1"/>
                </a:solidFill>
              </a:rPr>
              <a:t>28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183" y="332656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Сохранение памяти о жертвах </a:t>
            </a: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/>
            </a:r>
            <a:b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</a:b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Великой </a:t>
            </a:r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Отечественной войны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6048" y="1628800"/>
            <a:ext cx="11593288" cy="222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dirty="0" smtClean="0">
                <a:latin typeface="a_OldTyperNr" panose="02090506030505020304" pitchFamily="18" charset="-52"/>
              </a:rPr>
              <a:t>Разрабатываются </a:t>
            </a:r>
            <a:r>
              <a:rPr lang="ru-RU" sz="2200" dirty="0">
                <a:latin typeface="a_OldTyperNr" panose="02090506030505020304" pitchFamily="18" charset="-52"/>
              </a:rPr>
              <a:t>виртуальные информационные </a:t>
            </a:r>
            <a:r>
              <a:rPr lang="ru-RU" sz="2200" dirty="0" smtClean="0">
                <a:latin typeface="a_OldTyperNr" panose="02090506030505020304" pitchFamily="18" charset="-52"/>
              </a:rPr>
              <a:t>площадки:</a:t>
            </a:r>
          </a:p>
          <a:p>
            <a:pPr marL="571500" indent="-571500">
              <a:lnSpc>
                <a:spcPct val="90000"/>
              </a:lnSpc>
              <a:buFontTx/>
              <a:buChar char="-"/>
            </a:pPr>
            <a:r>
              <a:rPr lang="ru-RU" sz="2200" dirty="0" smtClean="0">
                <a:latin typeface="a_OldTyperNr" panose="02090506030505020304" pitchFamily="18" charset="-52"/>
              </a:rPr>
              <a:t>Интернет-портал </a:t>
            </a:r>
            <a:r>
              <a:rPr lang="ru-RU" sz="2200" dirty="0">
                <a:latin typeface="a_OldTyperNr" panose="02090506030505020304" pitchFamily="18" charset="-52"/>
              </a:rPr>
              <a:t>«Партизаны Беларуси» </a:t>
            </a:r>
            <a:r>
              <a:rPr lang="ru-RU" sz="2200" dirty="0" smtClean="0">
                <a:latin typeface="a_OldTyperNr" panose="02090506030505020304" pitchFamily="18" charset="-52"/>
              </a:rPr>
              <a:t>(https://partizany.by/);</a:t>
            </a:r>
            <a:endParaRPr lang="ru-RU" sz="2200" dirty="0">
              <a:latin typeface="a_OldTyperNr" panose="02090506030505020304" pitchFamily="18" charset="-52"/>
            </a:endParaRPr>
          </a:p>
          <a:p>
            <a:pPr marL="571500" indent="-571500">
              <a:lnSpc>
                <a:spcPct val="90000"/>
              </a:lnSpc>
              <a:buFontTx/>
              <a:buChar char="-"/>
            </a:pPr>
            <a:r>
              <a:rPr lang="ru-RU" sz="2200" dirty="0">
                <a:latin typeface="a_OldTyperNr" panose="02090506030505020304" pitchFamily="18" charset="-52"/>
              </a:rPr>
              <a:t>Электронная база данных «Белорусские деревни, сожженные в годы ВОВ» (http://db.narb.by</a:t>
            </a:r>
            <a:r>
              <a:rPr lang="ru-RU" sz="2200" dirty="0" smtClean="0">
                <a:latin typeface="a_OldTyperNr" panose="02090506030505020304" pitchFamily="18" charset="-52"/>
              </a:rPr>
              <a:t>/);</a:t>
            </a:r>
          </a:p>
          <a:p>
            <a:pPr marL="571500" indent="-571500">
              <a:lnSpc>
                <a:spcPct val="90000"/>
              </a:lnSpc>
              <a:buFontTx/>
              <a:buChar char="-"/>
            </a:pPr>
            <a:r>
              <a:rPr lang="ru-RU" sz="2200" dirty="0" smtClean="0">
                <a:latin typeface="a_OldTyperNr" panose="02090506030505020304" pitchFamily="18" charset="-52"/>
              </a:rPr>
              <a:t>Виртуальная версия </a:t>
            </a:r>
            <a:r>
              <a:rPr lang="ru-RU" sz="2200" dirty="0">
                <a:latin typeface="a_OldTyperNr" panose="02090506030505020304" pitchFamily="18" charset="-52"/>
              </a:rPr>
              <a:t>национального альбома памяти «Беларусь помнит. Родные лица Победы» (https://online-albom.by/)</a:t>
            </a:r>
            <a:endParaRPr lang="ru-RU" sz="2200" dirty="0" smtClean="0">
              <a:latin typeface="a_OldTyperNr" panose="02090506030505020304" pitchFamily="18" charset="-52"/>
            </a:endParaRPr>
          </a:p>
          <a:p>
            <a:pPr marL="571500" indent="-571500">
              <a:lnSpc>
                <a:spcPct val="90000"/>
              </a:lnSpc>
              <a:buFontTx/>
              <a:buChar char="-"/>
            </a:pPr>
            <a:endParaRPr lang="ru-RU" sz="2200" dirty="0" smtClean="0">
              <a:latin typeface="a_OldTyperNr" panose="02090506030505020304" pitchFamily="18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6531" t="14300" r="15744" b="16401"/>
          <a:stretch/>
        </p:blipFill>
        <p:spPr>
          <a:xfrm>
            <a:off x="261764" y="3516447"/>
            <a:ext cx="5544616" cy="319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15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26860" y="6436574"/>
            <a:ext cx="1143002" cy="276226"/>
          </a:xfrm>
        </p:spPr>
        <p:txBody>
          <a:bodyPr/>
          <a:lstStyle/>
          <a:p>
            <a:pPr rtl="0"/>
            <a:fld id="{25BA54BD-C84D-46CE-8B72-31BFB26ABA43}" type="slidenum">
              <a:rPr lang="ru-RU" smtClean="0">
                <a:solidFill>
                  <a:schemeClr val="tx1"/>
                </a:solidFill>
              </a:rPr>
              <a:t>29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183" y="332656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5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Внешнеполитические инициативы Республики Беларусь в память о геноциде белорусского народа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9796" y="1700808"/>
            <a:ext cx="1159328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 smtClean="0">
                <a:latin typeface="a_OldTyperNr" panose="02090506030505020304" pitchFamily="18" charset="-52"/>
              </a:rPr>
              <a:t>Опубликован соответствующий материал, подготовленный </a:t>
            </a:r>
            <a:r>
              <a:rPr lang="ru-RU" sz="2000" dirty="0">
                <a:latin typeface="a_OldTyperNr" panose="02090506030505020304" pitchFamily="18" charset="-52"/>
              </a:rPr>
              <a:t>с участием Генеральной прокуратуры Республики Беларусь, в качестве официального документа 76-й сессии Генеральной Ассамблеи </a:t>
            </a:r>
            <a:r>
              <a:rPr lang="ru-RU" sz="2000" dirty="0" smtClean="0">
                <a:latin typeface="a_OldTyperNr" panose="02090506030505020304" pitchFamily="18" charset="-52"/>
              </a:rPr>
              <a:t>ООН</a:t>
            </a:r>
            <a:r>
              <a:rPr lang="ru-RU" sz="2000" dirty="0">
                <a:latin typeface="a_OldTyperNr" panose="02090506030505020304" pitchFamily="18" charset="-52"/>
              </a:rPr>
              <a:t>. Это позволило официально задокументировать позицию Беларуси в ООН и максимально широко распространить ее среди государств-членов </a:t>
            </a:r>
            <a:r>
              <a:rPr lang="ru-RU" sz="2000" dirty="0" smtClean="0">
                <a:latin typeface="a_OldTyperNr" panose="02090506030505020304" pitchFamily="18" charset="-52"/>
              </a:rPr>
              <a:t>организации.</a:t>
            </a:r>
          </a:p>
          <a:p>
            <a:pPr>
              <a:lnSpc>
                <a:spcPct val="90000"/>
              </a:lnSpc>
            </a:pPr>
            <a:endParaRPr lang="ru-RU" sz="2000" dirty="0">
              <a:latin typeface="a_OldTyperNr" panose="02090506030505020304" pitchFamily="18" charset="-52"/>
            </a:endParaRPr>
          </a:p>
          <a:p>
            <a:pPr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Генеральной прокуратурой направлено в адрес зарубежных организаций 88 поручений </a:t>
            </a:r>
            <a:r>
              <a:rPr lang="ru-RU" sz="2000" dirty="0" smtClean="0">
                <a:latin typeface="a_OldTyperNr" panose="02090506030505020304" pitchFamily="18" charset="-52"/>
              </a:rPr>
              <a:t/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000" dirty="0" smtClean="0">
                <a:latin typeface="a_OldTyperNr" panose="02090506030505020304" pitchFamily="18" charset="-52"/>
              </a:rPr>
              <a:t>и </a:t>
            </a:r>
            <a:r>
              <a:rPr lang="ru-RU" sz="2000" dirty="0">
                <a:latin typeface="a_OldTyperNr" panose="02090506030505020304" pitchFamily="18" charset="-52"/>
              </a:rPr>
              <a:t>просьб об оказании правовой помощи по уголовному делу в десятки </a:t>
            </a:r>
            <a:r>
              <a:rPr lang="ru-RU" sz="2000" dirty="0" smtClean="0">
                <a:latin typeface="a_OldTyperNr" panose="02090506030505020304" pitchFamily="18" charset="-52"/>
              </a:rPr>
              <a:t>стран.</a:t>
            </a:r>
          </a:p>
          <a:p>
            <a:pPr>
              <a:lnSpc>
                <a:spcPct val="90000"/>
              </a:lnSpc>
            </a:pPr>
            <a:endParaRPr lang="ru-RU" sz="2000" dirty="0">
              <a:latin typeface="a_OldTyperNr" panose="02090506030505020304" pitchFamily="18" charset="-52"/>
            </a:endParaRPr>
          </a:p>
          <a:p>
            <a:pPr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Беларусь оформила соавторство и выступила в поддержку российской резолюции в Генеральной </a:t>
            </a:r>
            <a:r>
              <a:rPr lang="ru-RU" sz="2000" dirty="0" smtClean="0">
                <a:latin typeface="a_OldTyperNr" panose="02090506030505020304" pitchFamily="18" charset="-52"/>
              </a:rPr>
              <a:t>Ассамблее </a:t>
            </a:r>
            <a:r>
              <a:rPr lang="ru-RU" sz="2000" dirty="0">
                <a:latin typeface="a_OldTyperNr" panose="02090506030505020304" pitchFamily="18" charset="-52"/>
              </a:rPr>
              <a:t>ООН «Борьба с героизацией нацизма, неонацизмом и другими видами практики, которые способствуют эскалации современных форм расизма, расовой дискриминации, ксенофобии и связанной с ними нетерпимости».</a:t>
            </a:r>
            <a:endParaRPr lang="ru-RU" sz="2000" dirty="0">
              <a:latin typeface="a_OldTyperNr" panose="02090506030505020304" pitchFamily="18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025" y="5008215"/>
            <a:ext cx="1862336" cy="186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31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39" y="476672"/>
            <a:ext cx="12143085" cy="1020762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Хатынь – неутихающая боль </a:t>
            </a:r>
            <a:r>
              <a:rPr lang="ru-RU" sz="48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/>
            </a:r>
            <a:br>
              <a:rPr lang="ru-RU" sz="48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</a:br>
            <a:r>
              <a:rPr lang="ru-RU" sz="48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в </a:t>
            </a:r>
            <a:r>
              <a:rPr lang="ru-RU" sz="48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сердце белорусов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ru-RU" smtClean="0"/>
              <a:t>3</a:t>
            </a:fld>
            <a:endParaRPr lang="ru-RU" dirty="0"/>
          </a:p>
        </p:txBody>
      </p:sp>
      <p:pic>
        <p:nvPicPr>
          <p:cNvPr id="7" name="Picture 8" descr="хатынь козыр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7" t="15524" r="46445" b="39790"/>
          <a:stretch>
            <a:fillRect/>
          </a:stretch>
        </p:blipFill>
        <p:spPr bwMode="auto">
          <a:xfrm>
            <a:off x="405780" y="1786549"/>
            <a:ext cx="2798440" cy="489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 flipH="1">
            <a:off x="1805000" y="2420888"/>
            <a:ext cx="1913148" cy="16561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46140" y="2042685"/>
            <a:ext cx="8227252" cy="4358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a_OldTyperNr" panose="02090506030505020304" pitchFamily="18" charset="-52"/>
              </a:rPr>
              <a:t>На этом перекрестке утром </a:t>
            </a:r>
            <a:r>
              <a:rPr lang="ru-RU" sz="2800" dirty="0">
                <a:latin typeface="a_OldTyperNr" panose="02090506030505020304" pitchFamily="18" charset="-52"/>
              </a:rPr>
              <a:t>22 марта 1943 г. </a:t>
            </a:r>
            <a:r>
              <a:rPr lang="ru-RU" sz="2800" dirty="0" smtClean="0">
                <a:latin typeface="a_OldTyperNr" panose="02090506030505020304" pitchFamily="18" charset="-52"/>
              </a:rPr>
              <a:t/>
            </a:r>
            <a:br>
              <a:rPr lang="ru-RU" sz="2800" dirty="0" smtClean="0">
                <a:latin typeface="a_OldTyperNr" panose="02090506030505020304" pitchFamily="18" charset="-52"/>
              </a:rPr>
            </a:br>
            <a:r>
              <a:rPr lang="ru-RU" sz="2800" dirty="0" smtClean="0">
                <a:latin typeface="a_OldTyperNr" panose="02090506030505020304" pitchFamily="18" charset="-52"/>
              </a:rPr>
              <a:t>в </a:t>
            </a:r>
            <a:r>
              <a:rPr lang="ru-RU" sz="2800" dirty="0">
                <a:latin typeface="a_OldTyperNr" panose="02090506030505020304" pitchFamily="18" charset="-52"/>
              </a:rPr>
              <a:t>6 км от </a:t>
            </a:r>
            <a:r>
              <a:rPr lang="ru-RU" sz="2800" dirty="0" err="1">
                <a:latin typeface="a_OldTyperNr" panose="02090506030505020304" pitchFamily="18" charset="-52"/>
              </a:rPr>
              <a:t>д.Хатынь</a:t>
            </a:r>
            <a:r>
              <a:rPr lang="ru-RU" sz="2800" dirty="0">
                <a:latin typeface="a_OldTyperNr" panose="02090506030505020304" pitchFamily="18" charset="-52"/>
              </a:rPr>
              <a:t> </a:t>
            </a:r>
            <a:r>
              <a:rPr lang="ru-RU" sz="2800" dirty="0" smtClean="0">
                <a:latin typeface="a_OldTyperNr" panose="02090506030505020304" pitchFamily="18" charset="-52"/>
              </a:rPr>
              <a:t>в </a:t>
            </a:r>
            <a:r>
              <a:rPr lang="ru-RU" sz="2800" dirty="0">
                <a:latin typeface="a_OldTyperNr" panose="02090506030505020304" pitchFamily="18" charset="-52"/>
              </a:rPr>
              <a:t>Минской области партизанами была обстреляна </a:t>
            </a:r>
            <a:r>
              <a:rPr lang="ru-RU" sz="2800" dirty="0">
                <a:latin typeface="a_OldTyperNr" panose="02090506030505020304" pitchFamily="18" charset="-52"/>
              </a:rPr>
              <a:t>автоколонна 118-го полицейского батальона </a:t>
            </a:r>
            <a:r>
              <a:rPr lang="ru-RU" sz="2800" dirty="0">
                <a:latin typeface="a_OldTyperNr" panose="02090506030505020304" pitchFamily="18" charset="-52"/>
              </a:rPr>
              <a:t>фашистов. </a:t>
            </a:r>
            <a:r>
              <a:rPr lang="ru-RU" sz="2800" dirty="0" smtClean="0">
                <a:latin typeface="a_OldTyperNr" panose="02090506030505020304" pitchFamily="18" charset="-52"/>
              </a:rPr>
              <a:t/>
            </a:r>
            <a:br>
              <a:rPr lang="ru-RU" sz="2800" dirty="0" smtClean="0">
                <a:latin typeface="a_OldTyperNr" panose="02090506030505020304" pitchFamily="18" charset="-52"/>
              </a:rPr>
            </a:br>
            <a:r>
              <a:rPr lang="ru-RU" sz="2800" dirty="0" smtClean="0">
                <a:latin typeface="a_OldTyperNr" panose="02090506030505020304" pitchFamily="18" charset="-52"/>
              </a:rPr>
              <a:t>В </a:t>
            </a:r>
            <a:r>
              <a:rPr lang="ru-RU" sz="2800" dirty="0">
                <a:latin typeface="a_OldTyperNr" panose="02090506030505020304" pitchFamily="18" charset="-52"/>
              </a:rPr>
              <a:t>тот день партизаны выполняли обычную боевую задачу: нарушить связь между гарнизонами, в которых находились </a:t>
            </a:r>
            <a:r>
              <a:rPr lang="ru-RU" sz="2800" dirty="0" smtClean="0">
                <a:latin typeface="a_OldTyperNr" panose="02090506030505020304" pitchFamily="18" charset="-52"/>
              </a:rPr>
              <a:t>немецкие подразделения</a:t>
            </a:r>
            <a:r>
              <a:rPr lang="ru-RU" sz="2800" dirty="0">
                <a:latin typeface="a_OldTyperNr" panose="02090506030505020304" pitchFamily="18" charset="-52"/>
              </a:rPr>
              <a:t>. </a:t>
            </a:r>
            <a:r>
              <a:rPr lang="ru-RU" sz="2800" dirty="0" smtClean="0">
                <a:latin typeface="a_OldTyperNr" panose="02090506030505020304" pitchFamily="18" charset="-52"/>
              </a:rPr>
              <a:t>В </a:t>
            </a:r>
            <a:r>
              <a:rPr lang="ru-RU" sz="2800" dirty="0">
                <a:latin typeface="a_OldTyperNr" panose="02090506030505020304" pitchFamily="18" charset="-52"/>
              </a:rPr>
              <a:t>результате нападения был убит немецкий </a:t>
            </a:r>
            <a:r>
              <a:rPr lang="ru-RU" sz="2800" dirty="0">
                <a:latin typeface="a_OldTyperNr" panose="02090506030505020304" pitchFamily="18" charset="-52"/>
              </a:rPr>
              <a:t>офицер </a:t>
            </a:r>
            <a:r>
              <a:rPr lang="ru-RU" sz="2800" dirty="0" err="1" smtClean="0">
                <a:latin typeface="a_OldTyperNr" panose="02090506030505020304" pitchFamily="18" charset="-52"/>
              </a:rPr>
              <a:t>гауптман</a:t>
            </a:r>
            <a:r>
              <a:rPr lang="ru-RU" sz="2800" dirty="0" smtClean="0">
                <a:latin typeface="a_OldTyperNr" panose="02090506030505020304" pitchFamily="18" charset="-52"/>
              </a:rPr>
              <a:t> </a:t>
            </a:r>
            <a:r>
              <a:rPr lang="ru-RU" sz="2800" dirty="0">
                <a:latin typeface="a_OldTyperNr" panose="02090506030505020304" pitchFamily="18" charset="-52"/>
              </a:rPr>
              <a:t>Ганс </a:t>
            </a:r>
            <a:r>
              <a:rPr lang="ru-RU" sz="2800" dirty="0" err="1" smtClean="0">
                <a:latin typeface="a_OldTyperNr" panose="02090506030505020304" pitchFamily="18" charset="-52"/>
              </a:rPr>
              <a:t>Вёльке</a:t>
            </a:r>
            <a:r>
              <a:rPr lang="ru-RU" sz="2800" dirty="0" smtClean="0">
                <a:latin typeface="a_OldTyperNr" panose="02090506030505020304" pitchFamily="18" charset="-52"/>
              </a:rPr>
              <a:t>. </a:t>
            </a:r>
            <a:endParaRPr lang="ru-RU" sz="2800" dirty="0">
              <a:latin typeface="a_OldTyperNr" panose="02090506030505020304" pitchFamily="18" charset="-52"/>
            </a:endParaRPr>
          </a:p>
          <a:p>
            <a:pPr algn="just">
              <a:lnSpc>
                <a:spcPct val="90000"/>
              </a:lnSpc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29764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0" y="404664"/>
            <a:ext cx="12188825" cy="1020762"/>
          </a:xfrm>
        </p:spPr>
        <p:txBody>
          <a:bodyPr rtlCol="0">
            <a:noAutofit/>
          </a:bodyPr>
          <a:lstStyle/>
          <a:p>
            <a:pPr algn="ctr"/>
            <a:r>
              <a:rPr lang="ru-RU" sz="50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В Беларуси нет места забвению, святотатству и ревизии истории</a:t>
            </a:r>
            <a:endParaRPr lang="ru-RU" sz="5000" b="1" dirty="0">
              <a:ln w="19050">
                <a:solidFill>
                  <a:srgbClr val="C00000"/>
                </a:solidFill>
              </a:ln>
              <a:latin typeface="B52" panose="040B0500000000000000" pitchFamily="81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6300" y="2060848"/>
            <a:ext cx="6840760" cy="416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2400" b="1" dirty="0">
                <a:latin typeface="a_OldTyperNr" panose="02090506030505020304" pitchFamily="18" charset="-52"/>
              </a:rPr>
              <a:t>«Собранные доказательства, установленные обстоятельства преступлений нацизма – это адекватный ответ на брошенный нам вызов. Сейчас надо сохранить самое ценное, что есть в нашей стране: мир, спокойствие, стабильность. Приумножить достижения белорусского народа, создать условия для дальнейшего укрепления, развития </a:t>
            </a:r>
            <a:r>
              <a:rPr lang="ru-RU" sz="2400" b="1" dirty="0" smtClean="0">
                <a:latin typeface="a_OldTyperNr" panose="02090506030505020304" pitchFamily="18" charset="-52"/>
              </a:rPr>
              <a:t/>
            </a:r>
            <a:br>
              <a:rPr lang="ru-RU" sz="2400" b="1" dirty="0" smtClean="0">
                <a:latin typeface="a_OldTyperNr" panose="02090506030505020304" pitchFamily="18" charset="-52"/>
              </a:rPr>
            </a:br>
            <a:r>
              <a:rPr lang="ru-RU" sz="2400" b="1" dirty="0" smtClean="0">
                <a:latin typeface="a_OldTyperNr" panose="02090506030505020304" pitchFamily="18" charset="-52"/>
              </a:rPr>
              <a:t>и </a:t>
            </a:r>
            <a:r>
              <a:rPr lang="ru-RU" sz="2400" b="1" dirty="0">
                <a:latin typeface="a_OldTyperNr" panose="02090506030505020304" pitchFamily="18" charset="-52"/>
              </a:rPr>
              <a:t>процветания Беларуси</a:t>
            </a:r>
            <a:r>
              <a:rPr lang="ru-RU" sz="2400" b="1" dirty="0" smtClean="0">
                <a:latin typeface="a_OldTyperNr" panose="02090506030505020304" pitchFamily="18" charset="-52"/>
              </a:rPr>
              <a:t>»</a:t>
            </a:r>
          </a:p>
          <a:p>
            <a:pPr algn="just">
              <a:lnSpc>
                <a:spcPct val="90000"/>
              </a:lnSpc>
            </a:pPr>
            <a:endParaRPr lang="ru-RU" sz="2400" b="1" dirty="0">
              <a:latin typeface="a_OldTyperNr" panose="02090506030505020304" pitchFamily="18" charset="-52"/>
            </a:endParaRPr>
          </a:p>
          <a:p>
            <a:pPr algn="just">
              <a:lnSpc>
                <a:spcPct val="90000"/>
              </a:lnSpc>
            </a:pPr>
            <a:r>
              <a:rPr lang="ru-RU" b="1" i="1" dirty="0" smtClean="0">
                <a:latin typeface="a_OldTyperNr" panose="02090506030505020304" pitchFamily="18" charset="-52"/>
              </a:rPr>
              <a:t>			выступление </a:t>
            </a:r>
            <a:r>
              <a:rPr lang="ru-RU" b="1" i="1" dirty="0">
                <a:latin typeface="a_OldTyperNr" panose="02090506030505020304" pitchFamily="18" charset="-52"/>
              </a:rPr>
              <a:t>24 июня 2022 г. </a:t>
            </a:r>
            <a:r>
              <a:rPr lang="ru-RU" b="1" i="1" dirty="0" smtClean="0">
                <a:latin typeface="a_OldTyperNr" panose="02090506030505020304" pitchFamily="18" charset="-52"/>
              </a:rPr>
              <a:t/>
            </a:r>
            <a:br>
              <a:rPr lang="ru-RU" b="1" i="1" dirty="0" smtClean="0">
                <a:latin typeface="a_OldTyperNr" panose="02090506030505020304" pitchFamily="18" charset="-52"/>
              </a:rPr>
            </a:br>
            <a:r>
              <a:rPr lang="ru-RU" b="1" i="1" dirty="0" smtClean="0">
                <a:latin typeface="a_OldTyperNr" panose="02090506030505020304" pitchFamily="18" charset="-52"/>
              </a:rPr>
              <a:t>			по </a:t>
            </a:r>
            <a:r>
              <a:rPr lang="ru-RU" b="1" i="1" dirty="0">
                <a:latin typeface="a_OldTyperNr" panose="02090506030505020304" pitchFamily="18" charset="-52"/>
              </a:rPr>
              <a:t>случаю 100-летия </a:t>
            </a:r>
            <a:r>
              <a:rPr lang="ru-RU" b="1" i="1" dirty="0" smtClean="0">
                <a:latin typeface="a_OldTyperNr" panose="02090506030505020304" pitchFamily="18" charset="-52"/>
              </a:rPr>
              <a:t>					Прокуратуры </a:t>
            </a:r>
            <a:r>
              <a:rPr lang="ru-RU" b="1" i="1" dirty="0">
                <a:latin typeface="a_OldTyperNr" panose="02090506030505020304" pitchFamily="18" charset="-52"/>
              </a:rPr>
              <a:t>Республики Беларусь</a:t>
            </a:r>
            <a:endParaRPr lang="ru-RU" b="1" i="1" dirty="0">
              <a:latin typeface="a_OldTyperNr" panose="02090506030505020304" pitchFamily="18" charset="-52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ru-RU" smtClean="0"/>
              <a:t>30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8894" t="34600" r="38188" b="22000"/>
          <a:stretch/>
        </p:blipFill>
        <p:spPr>
          <a:xfrm>
            <a:off x="261764" y="2348880"/>
            <a:ext cx="4608512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71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ru-RU" smtClean="0"/>
              <a:t>4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61764" y="476672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Хатынь – неутихающая боль </a:t>
            </a:r>
            <a:br>
              <a:rPr lang="ru-RU" sz="48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</a:br>
            <a:r>
              <a:rPr lang="ru-RU" sz="48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в сердце белорусов </a:t>
            </a:r>
            <a:endParaRPr lang="ru-RU" sz="4800" b="1" dirty="0">
              <a:ln w="19050">
                <a:solidFill>
                  <a:srgbClr val="C00000"/>
                </a:solidFill>
              </a:ln>
              <a:latin typeface="B52" panose="040B0500000000000000" pitchFamily="81" charset="0"/>
            </a:endParaRPr>
          </a:p>
        </p:txBody>
      </p:sp>
      <p:pic>
        <p:nvPicPr>
          <p:cNvPr id="6" name="Picture 0" descr="36div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" t="2362" r="4343" b="7140"/>
          <a:stretch>
            <a:fillRect/>
          </a:stretch>
        </p:blipFill>
        <p:spPr bwMode="auto">
          <a:xfrm>
            <a:off x="3790764" y="4083119"/>
            <a:ext cx="1687513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360px-Bundesarchiv_Bild_183-S73495,_Oskar_Dirlewan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8" y="2138432"/>
            <a:ext cx="233680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54549" y="2204864"/>
            <a:ext cx="4359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>
                <a:latin typeface="a_OldTyperNr" panose="02090506030505020304" pitchFamily="18" charset="-52"/>
              </a:rPr>
              <a:t>Оскар Пауль </a:t>
            </a:r>
            <a:r>
              <a:rPr lang="ru-RU" sz="2400" dirty="0" err="1">
                <a:latin typeface="a_OldTyperNr" panose="02090506030505020304" pitchFamily="18" charset="-52"/>
              </a:rPr>
              <a:t>Дирлевангер</a:t>
            </a:r>
            <a:r>
              <a:rPr lang="ru-RU" sz="2400" dirty="0">
                <a:latin typeface="a_OldTyperNr" panose="02090506030505020304" pitchFamily="18" charset="-52"/>
              </a:rPr>
              <a:t/>
            </a:r>
            <a:br>
              <a:rPr lang="ru-RU" sz="2400" dirty="0">
                <a:latin typeface="a_OldTyperNr" panose="02090506030505020304" pitchFamily="18" charset="-52"/>
              </a:rPr>
            </a:br>
            <a:r>
              <a:rPr lang="ru-RU" sz="2400" dirty="0">
                <a:latin typeface="a_OldTyperNr" panose="02090506030505020304" pitchFamily="18" charset="-52"/>
              </a:rPr>
              <a:t> в звании </a:t>
            </a:r>
            <a:r>
              <a:rPr lang="ru-RU" sz="2400" dirty="0" err="1">
                <a:latin typeface="a_OldTyperNr" panose="02090506030505020304" pitchFamily="18" charset="-52"/>
              </a:rPr>
              <a:t>оберфюрера</a:t>
            </a:r>
            <a:r>
              <a:rPr lang="ru-RU" sz="2400" dirty="0">
                <a:latin typeface="a_OldTyperNr" panose="02090506030505020304" pitchFamily="18" charset="-52"/>
              </a:rPr>
              <a:t> СС, </a:t>
            </a:r>
            <a:br>
              <a:rPr lang="ru-RU" sz="2400" dirty="0">
                <a:latin typeface="a_OldTyperNr" panose="02090506030505020304" pitchFamily="18" charset="-52"/>
              </a:rPr>
            </a:br>
            <a:r>
              <a:rPr lang="ru-RU" sz="2400" dirty="0">
                <a:latin typeface="a_OldTyperNr" panose="02090506030505020304" pitchFamily="18" charset="-52"/>
              </a:rPr>
              <a:t>1944 </a:t>
            </a:r>
            <a:r>
              <a:rPr lang="ru-RU" sz="2400" dirty="0" smtClean="0">
                <a:latin typeface="a_OldTyperNr" panose="02090506030505020304" pitchFamily="18" charset="-52"/>
              </a:rPr>
              <a:t>год.</a:t>
            </a:r>
            <a:r>
              <a:rPr lang="ru-RU" sz="2400" dirty="0">
                <a:latin typeface="a_OldTyperNr" panose="02090506030505020304" pitchFamily="18" charset="-52"/>
              </a:rPr>
              <a:t/>
            </a:r>
            <a:br>
              <a:rPr lang="ru-RU" sz="2400" dirty="0">
                <a:latin typeface="a_OldTyperNr" panose="02090506030505020304" pitchFamily="18" charset="-52"/>
              </a:rPr>
            </a:br>
            <a:r>
              <a:rPr lang="ru-RU" sz="2400" dirty="0">
                <a:latin typeface="a_OldTyperNr" panose="02090506030505020304" pitchFamily="18" charset="-52"/>
              </a:rPr>
              <a:t>Умер от побоев 5 июня 1945 года</a:t>
            </a:r>
            <a:endParaRPr lang="ru-RU" sz="2400" dirty="0">
              <a:latin typeface="a_OldTyperNr" panose="02090506030505020304" pitchFamily="18" charset="-52"/>
            </a:endParaRPr>
          </a:p>
        </p:txBody>
      </p:sp>
      <p:pic>
        <p:nvPicPr>
          <p:cNvPr id="11" name="Picture 2" descr="полица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6"/>
          <a:stretch>
            <a:fillRect/>
          </a:stretch>
        </p:blipFill>
        <p:spPr bwMode="auto">
          <a:xfrm>
            <a:off x="6814493" y="2819245"/>
            <a:ext cx="5085406" cy="321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814493" y="1617007"/>
            <a:ext cx="537433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>
                <a:latin typeface="a_OldTyperNr" panose="02090506030505020304" pitchFamily="18" charset="-52"/>
              </a:rPr>
              <a:t>118-й батальон </a:t>
            </a:r>
            <a:r>
              <a:rPr lang="ru-RU" sz="2400" dirty="0" err="1" smtClean="0">
                <a:latin typeface="a_OldTyperNr" panose="02090506030505020304" pitchFamily="18" charset="-52"/>
              </a:rPr>
              <a:t>шуцманшафта</a:t>
            </a:r>
            <a:r>
              <a:rPr lang="ru-RU" sz="2400" dirty="0" smtClean="0">
                <a:latin typeface="a_OldTyperNr" panose="02090506030505020304" pitchFamily="18" charset="-52"/>
              </a:rPr>
              <a:t/>
            </a:r>
            <a:br>
              <a:rPr lang="ru-RU" sz="2400" dirty="0" smtClean="0">
                <a:latin typeface="a_OldTyperNr" panose="02090506030505020304" pitchFamily="18" charset="-52"/>
              </a:rPr>
            </a:br>
            <a:r>
              <a:rPr lang="ru-RU" sz="2400" dirty="0" smtClean="0">
                <a:latin typeface="a_OldTyperNr" panose="02090506030505020304" pitchFamily="18" charset="-52"/>
              </a:rPr>
              <a:t>(вспомогательная охранная полиция) </a:t>
            </a:r>
            <a:endParaRPr lang="ru-RU" sz="2400" dirty="0">
              <a:latin typeface="a_OldTyperNr" panose="020905060305050203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54466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00" y="5754561"/>
            <a:ext cx="12188825" cy="1292479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ru-RU" smtClean="0"/>
              <a:t>5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61764" y="476672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Хатынь – неутихающая боль </a:t>
            </a:r>
            <a:br>
              <a:rPr lang="ru-RU" sz="48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</a:br>
            <a:r>
              <a:rPr lang="ru-RU" sz="48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в сердце белорусов </a:t>
            </a:r>
            <a:endParaRPr lang="ru-RU" sz="4800" b="1" dirty="0">
              <a:ln w="19050">
                <a:solidFill>
                  <a:srgbClr val="C00000"/>
                </a:solidFill>
              </a:ln>
              <a:latin typeface="B52" panose="040B0500000000000000" pitchFamily="81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44" y="3458730"/>
            <a:ext cx="5885264" cy="30801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7788" y="1772816"/>
            <a:ext cx="51845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2000" dirty="0" smtClean="0">
                <a:latin typeface="a_OldTyperNr" panose="02090506030505020304" pitchFamily="18" charset="-52"/>
              </a:rPr>
              <a:t>Каратели </a:t>
            </a:r>
            <a:r>
              <a:rPr lang="ru-RU" sz="2000" dirty="0">
                <a:latin typeface="a_OldTyperNr" panose="02090506030505020304" pitchFamily="18" charset="-52"/>
              </a:rPr>
              <a:t>появились в </a:t>
            </a:r>
            <a:r>
              <a:rPr lang="ru-RU" sz="2000" dirty="0" err="1">
                <a:latin typeface="a_OldTyperNr" panose="02090506030505020304" pitchFamily="18" charset="-52"/>
              </a:rPr>
              <a:t>д.Хатынь</a:t>
            </a:r>
            <a:r>
              <a:rPr lang="ru-RU" sz="2000" dirty="0">
                <a:latin typeface="a_OldTyperNr" panose="02090506030505020304" pitchFamily="18" charset="-52"/>
              </a:rPr>
              <a:t>. Когда они подошли к деревне, началась перестрелка. Но боя не было. Партизаны сразу начали уходить из деревни, потеряв несколько человек. </a:t>
            </a:r>
            <a:endParaRPr lang="ru-RU" sz="2800" dirty="0">
              <a:latin typeface="a_OldTyperNr" panose="02090506030505020304" pitchFamily="18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84" y="1667234"/>
            <a:ext cx="4749916" cy="31658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42484" y="4998822"/>
            <a:ext cx="51845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Жителей согнали в сарай и подожгли, выбегавших расстреливали. Всего было </a:t>
            </a:r>
            <a:r>
              <a:rPr lang="ru-RU" sz="2000" dirty="0" smtClean="0">
                <a:latin typeface="a_OldTyperNr" panose="02090506030505020304" pitchFamily="18" charset="-52"/>
              </a:rPr>
              <a:t>уничтожено 149 </a:t>
            </a:r>
            <a:r>
              <a:rPr lang="ru-RU" sz="2000" dirty="0">
                <a:latin typeface="a_OldTyperNr" panose="02090506030505020304" pitchFamily="18" charset="-52"/>
              </a:rPr>
              <a:t>жителей. И что самое страшное – среди них было 75 детей. Спастись смогли 6 детей и 1 взрослый.</a:t>
            </a:r>
            <a:endParaRPr lang="ru-RU" sz="2800" dirty="0">
              <a:latin typeface="a_OldTyperNr" panose="020905060305050203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6896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982844" y="6425924"/>
            <a:ext cx="1143002" cy="276226"/>
          </a:xfrm>
        </p:spPr>
        <p:txBody>
          <a:bodyPr/>
          <a:lstStyle/>
          <a:p>
            <a:pPr rtl="0"/>
            <a:fld id="{25BA54BD-C84D-46CE-8B72-31BFB26ABA43}" type="slidenum">
              <a:rPr lang="ru-RU" smtClean="0"/>
              <a:t>6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61764" y="476672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Хатынь – неутихающая боль </a:t>
            </a:r>
            <a:br>
              <a:rPr lang="ru-RU" sz="48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</a:br>
            <a:r>
              <a:rPr lang="ru-RU" sz="48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в сердце белорусов </a:t>
            </a:r>
            <a:endParaRPr lang="ru-RU" sz="4800" b="1" dirty="0">
              <a:ln w="19050">
                <a:solidFill>
                  <a:srgbClr val="C00000"/>
                </a:solidFill>
              </a:ln>
              <a:latin typeface="B52" panose="040B0500000000000000" pitchFamily="81" charset="0"/>
            </a:endParaRPr>
          </a:p>
        </p:txBody>
      </p:sp>
      <p:pic>
        <p:nvPicPr>
          <p:cNvPr id="6" name="Рисунок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9"/>
          <a:stretch/>
        </p:blipFill>
        <p:spPr bwMode="auto">
          <a:xfrm>
            <a:off x="494078" y="1780248"/>
            <a:ext cx="254769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4078" y="5363708"/>
            <a:ext cx="2979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Иосиф </a:t>
            </a:r>
            <a:r>
              <a:rPr lang="ru-RU" sz="2000" dirty="0" smtClean="0">
                <a:latin typeface="a_OldTyperNr" panose="02090506030505020304" pitchFamily="18" charset="-52"/>
              </a:rPr>
              <a:t>Каминский, единственный взрослый, </a:t>
            </a:r>
            <a:r>
              <a:rPr lang="ru-RU" sz="2000" dirty="0">
                <a:latin typeface="a_OldTyperNr" panose="02090506030505020304" pitchFamily="18" charset="-52"/>
              </a:rPr>
              <a:t>чудом </a:t>
            </a:r>
            <a:r>
              <a:rPr lang="ru-RU" sz="2000" dirty="0" smtClean="0">
                <a:latin typeface="a_OldTyperNr" panose="02090506030505020304" pitchFamily="18" charset="-52"/>
              </a:rPr>
              <a:t>выживший </a:t>
            </a:r>
            <a:r>
              <a:rPr lang="ru-RU" sz="2000" dirty="0">
                <a:latin typeface="a_OldTyperNr" panose="02090506030505020304" pitchFamily="18" charset="-52"/>
              </a:rPr>
              <a:t>в трагедии, </a:t>
            </a:r>
            <a:endParaRPr lang="ru-RU" sz="2000" dirty="0">
              <a:latin typeface="a_OldTyperNr" panose="02090506030505020304" pitchFamily="18" charset="-52"/>
            </a:endParaRPr>
          </a:p>
        </p:txBody>
      </p:sp>
      <p:pic>
        <p:nvPicPr>
          <p:cNvPr id="8" name="Рисунок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883" y="1780248"/>
            <a:ext cx="2376264" cy="3369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13053" y="5378573"/>
            <a:ext cx="2659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Виктор </a:t>
            </a:r>
            <a:r>
              <a:rPr lang="ru-RU" sz="2000" dirty="0" err="1">
                <a:latin typeface="a_OldTyperNr" panose="02090506030505020304" pitchFamily="18" charset="-52"/>
              </a:rPr>
              <a:t>Желобкович</a:t>
            </a:r>
            <a:r>
              <a:rPr lang="ru-RU" sz="2000" dirty="0">
                <a:latin typeface="a_OldTyperNr" panose="02090506030505020304" pitchFamily="18" charset="-52"/>
              </a:rPr>
              <a:t>, </a:t>
            </a:r>
            <a:r>
              <a:rPr lang="ru-RU" sz="2000" dirty="0" smtClean="0">
                <a:latin typeface="a_OldTyperNr" panose="02090506030505020304" pitchFamily="18" charset="-52"/>
              </a:rPr>
              <a:t/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000" dirty="0" smtClean="0">
                <a:latin typeface="a_OldTyperNr" panose="02090506030505020304" pitchFamily="18" charset="-52"/>
              </a:rPr>
              <a:t>7 лет, выживший</a:t>
            </a:r>
            <a:endParaRPr lang="ru-RU" sz="2000" dirty="0">
              <a:latin typeface="a_OldTyperNr" panose="02090506030505020304" pitchFamily="18" charset="-52"/>
            </a:endParaRP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11"/>
          <a:stretch>
            <a:fillRect/>
          </a:stretch>
        </p:blipFill>
        <p:spPr bwMode="auto">
          <a:xfrm>
            <a:off x="9118748" y="1772816"/>
            <a:ext cx="2581652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118748" y="5371720"/>
            <a:ext cx="2659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 smtClean="0">
                <a:latin typeface="a_OldTyperNr" panose="02090506030505020304" pitchFamily="18" charset="-52"/>
              </a:rPr>
              <a:t>Ванда Яскевич, сожжена, единственное сохранившееся фото</a:t>
            </a:r>
            <a:endParaRPr lang="ru-RU" sz="2000" dirty="0">
              <a:latin typeface="a_OldTyperNr" panose="02090506030505020304" pitchFamily="18" charset="-52"/>
            </a:endParaRPr>
          </a:p>
        </p:txBody>
      </p:sp>
      <p:pic>
        <p:nvPicPr>
          <p:cNvPr id="13" name="Рисунок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369" y="1772816"/>
            <a:ext cx="247491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450369" y="5433864"/>
            <a:ext cx="2659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Антон Барановский, 12 </a:t>
            </a:r>
            <a:r>
              <a:rPr lang="ru-RU" sz="2000" dirty="0" smtClean="0">
                <a:latin typeface="a_OldTyperNr" panose="02090506030505020304" pitchFamily="18" charset="-52"/>
              </a:rPr>
              <a:t>лет, выживший</a:t>
            </a:r>
            <a:endParaRPr lang="ru-RU" sz="2000" dirty="0">
              <a:latin typeface="a_OldTyperNr" panose="020905060305050203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98112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65576" y="6400801"/>
            <a:ext cx="1143002" cy="276226"/>
          </a:xfrm>
        </p:spPr>
        <p:txBody>
          <a:bodyPr/>
          <a:lstStyle/>
          <a:p>
            <a:pPr rtl="0"/>
            <a:fld id="{25BA54BD-C84D-46CE-8B72-31BFB26ABA43}" type="slidenum">
              <a:rPr lang="ru-RU" smtClean="0"/>
              <a:t>7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61764" y="476672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Хатынь – неутихающая боль </a:t>
            </a:r>
            <a:br>
              <a:rPr lang="ru-RU" sz="48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</a:br>
            <a:r>
              <a:rPr lang="ru-RU" sz="48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в сердце белорусов </a:t>
            </a:r>
            <a:endParaRPr lang="ru-RU" sz="4800" b="1" dirty="0">
              <a:ln w="19050">
                <a:solidFill>
                  <a:srgbClr val="C00000"/>
                </a:solidFill>
              </a:ln>
              <a:latin typeface="B52" panose="040B0500000000000000" pitchFamily="81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7632" y="5119563"/>
            <a:ext cx="230469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latin typeface="a_OldTyperNr" panose="02090506030505020304" pitchFamily="18" charset="-52"/>
              </a:rPr>
              <a:t>начальник команды СД </a:t>
            </a:r>
            <a:r>
              <a:rPr lang="ru-RU" dirty="0" err="1">
                <a:latin typeface="a_OldTyperNr" panose="02090506030505020304" pitchFamily="18" charset="-52"/>
              </a:rPr>
              <a:t>гауптштурмфюрер</a:t>
            </a:r>
            <a:r>
              <a:rPr lang="ru-RU" dirty="0">
                <a:latin typeface="a_OldTyperNr" panose="02090506030505020304" pitchFamily="18" charset="-52"/>
              </a:rPr>
              <a:t> СС </a:t>
            </a:r>
            <a:r>
              <a:rPr lang="ru-RU" dirty="0" err="1" smtClean="0">
                <a:latin typeface="a_OldTyperNr" panose="02090506030505020304" pitchFamily="18" charset="-52"/>
              </a:rPr>
              <a:t>А.Вильке</a:t>
            </a:r>
            <a:r>
              <a:rPr lang="ru-RU" dirty="0" smtClean="0">
                <a:latin typeface="a_OldTyperNr" panose="02090506030505020304" pitchFamily="18" charset="-52"/>
              </a:rPr>
              <a:t>, умер </a:t>
            </a:r>
            <a:br>
              <a:rPr lang="ru-RU" dirty="0" smtClean="0">
                <a:latin typeface="a_OldTyperNr" panose="02090506030505020304" pitchFamily="18" charset="-52"/>
              </a:rPr>
            </a:br>
            <a:r>
              <a:rPr lang="ru-RU" dirty="0" smtClean="0">
                <a:latin typeface="a_OldTyperNr" panose="02090506030505020304" pitchFamily="18" charset="-52"/>
              </a:rPr>
              <a:t>11 мая 1989 года</a:t>
            </a:r>
            <a:endParaRPr lang="ru-RU" sz="2400" dirty="0">
              <a:latin typeface="a_OldTyperNr" panose="02090506030505020304" pitchFamily="18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60" y="1834487"/>
            <a:ext cx="2296666" cy="32112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23975" y="2997824"/>
            <a:ext cx="100811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 smtClean="0">
                <a:latin typeface="a_OldTyperNr" panose="02090506030505020304" pitchFamily="18" charset="-52"/>
              </a:rPr>
              <a:t>нет фото</a:t>
            </a:r>
            <a:endParaRPr lang="ru-RU" sz="1400" dirty="0">
              <a:latin typeface="a_OldTyperNr" panose="02090506030505020304" pitchFamily="18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956" y="1844824"/>
            <a:ext cx="2277286" cy="319059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92548" y="5244212"/>
            <a:ext cx="230469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latin typeface="a_OldTyperNr" panose="02090506030505020304" pitchFamily="18" charset="-52"/>
              </a:rPr>
              <a:t>шеф-командир 118-го батальона майор охранной полиции </a:t>
            </a:r>
            <a:r>
              <a:rPr lang="ru-RU" dirty="0" err="1">
                <a:latin typeface="a_OldTyperNr" panose="02090506030505020304" pitchFamily="18" charset="-52"/>
              </a:rPr>
              <a:t>Э.Кернер</a:t>
            </a:r>
            <a:endParaRPr lang="ru-RU" sz="2400" dirty="0">
              <a:latin typeface="a_OldTyperNr" panose="02090506030505020304" pitchFamily="18" charset="-5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12044" y="2720034"/>
            <a:ext cx="100811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 smtClean="0">
                <a:latin typeface="a_OldTyperNr" panose="02090506030505020304" pitchFamily="18" charset="-52"/>
              </a:rPr>
              <a:t>нет фото</a:t>
            </a:r>
            <a:endParaRPr lang="ru-RU" sz="1400" dirty="0">
              <a:latin typeface="a_OldTyperNr" panose="02090506030505020304" pitchFamily="18" charset="-52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" t="1205" r="31751" b="32480"/>
          <a:stretch/>
        </p:blipFill>
        <p:spPr>
          <a:xfrm>
            <a:off x="6397344" y="1844824"/>
            <a:ext cx="2277286" cy="321116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83640" y="5249900"/>
            <a:ext cx="230469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latin typeface="a_OldTyperNr" panose="02090506030505020304" pitchFamily="18" charset="-52"/>
              </a:rPr>
              <a:t>командир батальона бывший майор польской армии </a:t>
            </a:r>
            <a:r>
              <a:rPr lang="ru-RU" dirty="0" err="1" smtClean="0">
                <a:latin typeface="a_OldTyperNr" panose="02090506030505020304" pitchFamily="18" charset="-52"/>
              </a:rPr>
              <a:t>К.Смовский</a:t>
            </a:r>
            <a:r>
              <a:rPr lang="ru-RU" dirty="0" smtClean="0">
                <a:latin typeface="a_OldTyperNr" panose="02090506030505020304" pitchFamily="18" charset="-52"/>
              </a:rPr>
              <a:t>,</a:t>
            </a:r>
            <a:br>
              <a:rPr lang="ru-RU" dirty="0" smtClean="0">
                <a:latin typeface="a_OldTyperNr" panose="02090506030505020304" pitchFamily="18" charset="-52"/>
              </a:rPr>
            </a:br>
            <a:r>
              <a:rPr lang="ru-RU" dirty="0" smtClean="0">
                <a:latin typeface="a_OldTyperNr" panose="02090506030505020304" pitchFamily="18" charset="-52"/>
              </a:rPr>
              <a:t>умер в США</a:t>
            </a:r>
            <a:endParaRPr lang="ru-RU" sz="2400" dirty="0">
              <a:latin typeface="a_OldTyperNr" panose="02090506030505020304" pitchFamily="18" charset="-52"/>
            </a:endParaRPr>
          </a:p>
        </p:txBody>
      </p:sp>
      <p:pic>
        <p:nvPicPr>
          <p:cNvPr id="18" name="Picture 2049" descr="vasu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3" b="22409"/>
          <a:stretch>
            <a:fillRect/>
          </a:stretch>
        </p:blipFill>
        <p:spPr bwMode="auto">
          <a:xfrm>
            <a:off x="8974732" y="1844824"/>
            <a:ext cx="2277297" cy="321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028556" y="5244212"/>
            <a:ext cx="230469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latin typeface="a_OldTyperNr" panose="02090506030505020304" pitchFamily="18" charset="-52"/>
              </a:rPr>
              <a:t>начальник штаба батальона </a:t>
            </a:r>
            <a:r>
              <a:rPr lang="ru-RU" dirty="0" err="1" smtClean="0">
                <a:latin typeface="a_OldTyperNr" panose="02090506030505020304" pitchFamily="18" charset="-52"/>
              </a:rPr>
              <a:t>Г.Васюра</a:t>
            </a:r>
            <a:r>
              <a:rPr lang="ru-RU" dirty="0" smtClean="0">
                <a:latin typeface="a_OldTyperNr" panose="02090506030505020304" pitchFamily="18" charset="-52"/>
              </a:rPr>
              <a:t>,</a:t>
            </a:r>
            <a:br>
              <a:rPr lang="ru-RU" dirty="0" smtClean="0">
                <a:latin typeface="a_OldTyperNr" panose="02090506030505020304" pitchFamily="18" charset="-52"/>
              </a:rPr>
            </a:br>
            <a:r>
              <a:rPr lang="ru-RU" dirty="0" smtClean="0">
                <a:latin typeface="a_OldTyperNr" panose="02090506030505020304" pitchFamily="18" charset="-52"/>
              </a:rPr>
              <a:t>расстрелян в 1987 году</a:t>
            </a:r>
            <a:endParaRPr lang="ru-RU" sz="2400" dirty="0">
              <a:latin typeface="a_OldTyperNr" panose="020905060305050203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879576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12188825" cy="527770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ru-RU" smtClean="0"/>
              <a:t>8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89756" y="476672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Хронология преступлений, которые совершил в те месяцы </a:t>
            </a:r>
            <a:r>
              <a:rPr lang="ru-RU" sz="40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118-й </a:t>
            </a:r>
            <a:r>
              <a:rPr lang="ru-RU" sz="40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карательный батальон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4674" y="1706822"/>
            <a:ext cx="112332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6 января 1943 г. –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д.Чмелевичи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,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Логойский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 район. Убили трех человек. Сожгли 58 домов и дворовых построек, мирных жителей держали полураздетыми несколько часов на морозе, разграбили имущество. </a:t>
            </a:r>
          </a:p>
          <a:p>
            <a:endParaRPr lang="ru-RU" sz="2800" b="1" dirty="0" smtClean="0">
              <a:ln>
                <a:solidFill>
                  <a:sysClr val="windowText" lastClr="000000"/>
                </a:solidFill>
              </a:ln>
              <a:latin typeface="a_OldTyperNr" panose="02090506030505020304" pitchFamily="18" charset="-52"/>
            </a:endParaRPr>
          </a:p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18 февраля 1943 г.–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д.Котели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 и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д.Заречье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Логойского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 района. Убито 16 человек, сожжено 40 домов. </a:t>
            </a:r>
          </a:p>
          <a:p>
            <a:endParaRPr lang="ru-RU" sz="2800" b="1" dirty="0" smtClean="0">
              <a:ln>
                <a:solidFill>
                  <a:sysClr val="windowText" lastClr="000000"/>
                </a:solidFill>
              </a:ln>
              <a:latin typeface="a_OldTyperNr" panose="02090506030505020304" pitchFamily="18" charset="-52"/>
            </a:endParaRPr>
          </a:p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7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марта, за 2 недели до Хатыни, –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д.Боброво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,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Логойский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 район. </a:t>
            </a:r>
          </a:p>
          <a:p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После Хатыни, в апреле, –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д.Завишинская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 Рудня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Логойского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 района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a_OldTyperNr" panose="020905060305050203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84518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ru-RU" smtClean="0"/>
              <a:t>9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61764" y="476672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Государственный мемориальный комплекс «Хатынь»</a:t>
            </a:r>
          </a:p>
        </p:txBody>
      </p:sp>
      <p:pic>
        <p:nvPicPr>
          <p:cNvPr id="7" name="Picture 2" descr="Архитектор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" b="16606"/>
          <a:stretch>
            <a:fillRect/>
          </a:stretch>
        </p:blipFill>
        <p:spPr bwMode="auto">
          <a:xfrm>
            <a:off x="8614692" y="1714512"/>
            <a:ext cx="3073152" cy="401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1700808"/>
            <a:ext cx="4096403" cy="28083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201" y="1705608"/>
            <a:ext cx="3960440" cy="27987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4888" y="4677038"/>
            <a:ext cx="821863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latin typeface="a_OldTyperNr" panose="02090506030505020304" pitchFamily="18" charset="-52"/>
              </a:rPr>
              <a:t>Торжественное открытие Государственного мемориального комплекса «Хатынь», 5 июля 1969 года</a:t>
            </a:r>
            <a:endParaRPr lang="ru-RU" sz="2400" dirty="0">
              <a:latin typeface="a_OldTyperNr" panose="02090506030505020304" pitchFamily="18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45305" y="5769105"/>
            <a:ext cx="571149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latin typeface="a_OldTyperNr" panose="02090506030505020304" pitchFamily="18" charset="-52"/>
              </a:rPr>
              <a:t>Архитекторы (</a:t>
            </a:r>
            <a:r>
              <a:rPr lang="ru-RU" dirty="0">
                <a:latin typeface="a_OldTyperNr" panose="02090506030505020304" pitchFamily="18" charset="-52"/>
              </a:rPr>
              <a:t>слева направо): </a:t>
            </a:r>
            <a:br>
              <a:rPr lang="ru-RU" dirty="0">
                <a:latin typeface="a_OldTyperNr" panose="02090506030505020304" pitchFamily="18" charset="-52"/>
              </a:rPr>
            </a:br>
            <a:r>
              <a:rPr lang="ru-RU" dirty="0">
                <a:latin typeface="a_OldTyperNr" panose="02090506030505020304" pitchFamily="18" charset="-52"/>
              </a:rPr>
              <a:t>Юрий Градов, </a:t>
            </a:r>
            <a:r>
              <a:rPr lang="ru-RU" dirty="0" smtClean="0">
                <a:latin typeface="a_OldTyperNr" panose="02090506030505020304" pitchFamily="18" charset="-52"/>
              </a:rPr>
              <a:t>Леонид </a:t>
            </a:r>
            <a:r>
              <a:rPr lang="ru-RU" dirty="0">
                <a:latin typeface="a_OldTyperNr" panose="02090506030505020304" pitchFamily="18" charset="-52"/>
              </a:rPr>
              <a:t>Левин, Валентин </a:t>
            </a:r>
            <a:r>
              <a:rPr lang="ru-RU" dirty="0" err="1">
                <a:latin typeface="a_OldTyperNr" panose="02090506030505020304" pitchFamily="18" charset="-52"/>
              </a:rPr>
              <a:t>Занкович</a:t>
            </a:r>
            <a:endParaRPr lang="ru-RU" sz="2400" dirty="0">
              <a:latin typeface="a_OldTyperNr" panose="020905060305050203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909954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Школьная доска (16x9)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29488_TF02804846_TF02804846.potx" id="{B0D334FF-33A8-46AB-96CF-63558F5650FA}" vid="{48B67DF7-1DEB-4C08-A175-C7A2C8FA45E8}"/>
    </a:ext>
  </a:extLst>
</a:theme>
</file>

<file path=ppt/theme/theme2.xml><?xml version="1.0" encoding="utf-8"?>
<a:theme xmlns:a="http://schemas.openxmlformats.org/drawingml/2006/main" name="Тема Offic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tf02804846_win32</Template>
  <TotalTime>558</TotalTime>
  <Words>1931</Words>
  <Application>Microsoft Office PowerPoint</Application>
  <PresentationFormat>Произвольный</PresentationFormat>
  <Paragraphs>187</Paragraphs>
  <Slides>30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a_OldTyperNr</vt:lpstr>
      <vt:lpstr>Arial</vt:lpstr>
      <vt:lpstr>B52</vt:lpstr>
      <vt:lpstr>Consolas</vt:lpstr>
      <vt:lpstr>Corbel</vt:lpstr>
      <vt:lpstr>Школьная доска (16x9)</vt:lpstr>
      <vt:lpstr>80 ЛЕТ ТРАГЕДИИ В ХАТЫНИ.  РЕЗУЛЬТАТЫ РАССЛЕДОВАНИЯ ГЕНОЦИДА БЕЛОРУССКОГО НАРОДА В ГОДЫ ВЕЛИКОЙ ОТЕЧЕСТВЕННОЙ ВОЙНЫ</vt:lpstr>
      <vt:lpstr>Великая Отечественная война</vt:lpstr>
      <vt:lpstr>Хатынь – неутихающая боль  в сердце белорусов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Беларуси нет места забвению, святотатству и ревизии истории</vt:lpstr>
    </vt:vector>
  </TitlesOfParts>
  <Company>Управление идеологии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80 ЛЕТ ТРАГЕДИИ В ХАТЫНИ.  РЕЗУЛЬТАТЫ РАССЛЕДОВАНИЯ ГЕНОЦИДА БЕЛОРУССКОГО НАРОДА В ГОДЫ ВЕЛИКОЙ ОТЕЧЕСТВЕННОЙ ВОЙНЫ</dc:title>
  <dc:creator>Святослав</dc:creator>
  <cp:lastModifiedBy>Святослав</cp:lastModifiedBy>
  <cp:revision>55</cp:revision>
  <dcterms:created xsi:type="dcterms:W3CDTF">2023-03-10T04:41:16Z</dcterms:created>
  <dcterms:modified xsi:type="dcterms:W3CDTF">2023-03-10T14:03:03Z</dcterms:modified>
</cp:coreProperties>
</file>